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2" r:id="rId1"/>
  </p:sldMasterIdLst>
  <p:notesMasterIdLst>
    <p:notesMasterId r:id="rId16"/>
  </p:notesMasterIdLst>
  <p:handoutMasterIdLst>
    <p:handoutMasterId r:id="rId17"/>
  </p:handoutMasterIdLst>
  <p:sldIdLst>
    <p:sldId id="257" r:id="rId2"/>
    <p:sldId id="278" r:id="rId3"/>
    <p:sldId id="267" r:id="rId4"/>
    <p:sldId id="268" r:id="rId5"/>
    <p:sldId id="272" r:id="rId6"/>
    <p:sldId id="273" r:id="rId7"/>
    <p:sldId id="274" r:id="rId8"/>
    <p:sldId id="275" r:id="rId9"/>
    <p:sldId id="276" r:id="rId10"/>
    <p:sldId id="277" r:id="rId11"/>
    <p:sldId id="279" r:id="rId12"/>
    <p:sldId id="280" r:id="rId13"/>
    <p:sldId id="283" r:id="rId14"/>
    <p:sldId id="282" r:id="rId15"/>
  </p:sldIdLst>
  <p:sldSz cx="12192000" cy="6858000"/>
  <p:notesSz cx="6805613" cy="99441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37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8BD7C5-5506-49C7-B179-227B566C0173}" type="datetimeFigureOut">
              <a:rPr lang="fr-FR" smtClean="0"/>
              <a:t>13/04/2016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422905-5E46-4BCC-9BCC-3B9BB3AEE1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31174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82AE9A-3A6F-48C7-9BDF-1FAAAEC51DBB}" type="datetimeFigureOut">
              <a:rPr lang="fr-FR" smtClean="0"/>
              <a:t>13/04/2016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E7CFE1-4659-47E6-950F-9ECC3FDB92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5047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7CFE1-4659-47E6-950F-9ECC3FDB92A5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7913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1454D-6F7F-4E32-B291-8BC81BFD0307}" type="datetime1">
              <a:rPr lang="fr-FR" smtClean="0"/>
              <a:t>13/04/2016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4584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86996-3B43-427D-8FCC-949CBBBF0B36}" type="datetime1">
              <a:rPr lang="fr-FR" smtClean="0"/>
              <a:t>13/04/2016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0174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9D76-A0CC-42D4-B966-7DC5E8F059DA}" type="datetime1">
              <a:rPr lang="fr-FR" smtClean="0"/>
              <a:t>13/04/2016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3993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47E1-C527-4EA3-AF0C-F0666CE7F801}" type="datetime1">
              <a:rPr lang="fr-FR" smtClean="0"/>
              <a:t>13/04/2016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01520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447DB-A199-4CB8-8096-FE3D52A6940E}" type="datetime1">
              <a:rPr lang="fr-FR" smtClean="0"/>
              <a:t>13/04/2016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87440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221C3-ACBA-46B9-A799-E51BC52EE2BF}" type="datetime1">
              <a:rPr lang="fr-FR" smtClean="0"/>
              <a:t>13/04/2016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761773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711E-92C3-43B5-B732-EBE1820FC17A}" type="datetime1">
              <a:rPr lang="fr-FR" smtClean="0"/>
              <a:t>13/04/2016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05224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52DC3-65E3-4506-A526-0F5713A49259}" type="datetime1">
              <a:rPr lang="fr-FR" smtClean="0"/>
              <a:t>13/04/2016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7357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D2846-544B-4AEE-BFAB-77D7D4CB9422}" type="datetime1">
              <a:rPr lang="fr-FR" smtClean="0"/>
              <a:t>13/04/2016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5461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>
              <a:defRPr/>
            </a:pPr>
            <a:endParaRPr lang="en-US" sz="1800" dirty="0">
              <a:latin typeface="Arial" pitchFamily="54" charset="0"/>
            </a:endParaRPr>
          </a:p>
        </p:txBody>
      </p:sp>
      <p:sp>
        <p:nvSpPr>
          <p:cNvPr id="11" name="Rectangle 8"/>
          <p:cNvSpPr>
            <a:spLocks noChangeArrowheads="1"/>
          </p:cNvSpPr>
          <p:nvPr userDrawn="1"/>
        </p:nvSpPr>
        <p:spPr bwMode="auto">
          <a:xfrm>
            <a:off x="1691217" y="2168681"/>
            <a:ext cx="8788400" cy="3328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pPr algn="ctr" eaLnBrk="0" hangingPunct="0"/>
            <a:r>
              <a:rPr lang="en-US" sz="2400" dirty="0">
                <a:latin typeface="Times" charset="0"/>
              </a:rPr>
              <a:t/>
            </a:r>
            <a:br>
              <a:rPr lang="en-US" sz="2400" dirty="0">
                <a:latin typeface="Times" charset="0"/>
              </a:rPr>
            </a:br>
            <a:r>
              <a:rPr lang="en-US" sz="2400" dirty="0">
                <a:latin typeface="Times" charset="0"/>
              </a:rPr>
              <a:t> </a:t>
            </a:r>
            <a:br>
              <a:rPr lang="en-US" sz="2400" dirty="0">
                <a:latin typeface="Times" charset="0"/>
              </a:rPr>
            </a:br>
            <a:endParaRPr lang="en-US" sz="2400" dirty="0">
              <a:latin typeface="Times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914400" y="1370013"/>
            <a:ext cx="10363200" cy="1828800"/>
          </a:xfrm>
        </p:spPr>
        <p:txBody>
          <a:bodyPr lIns="88889" tIns="44445" rIns="88889" bIns="44445"/>
          <a:lstStyle>
            <a:lvl1pPr algn="ctr">
              <a:defRPr sz="3500" baseline="0"/>
            </a:lvl1pPr>
          </a:lstStyle>
          <a:p>
            <a:r>
              <a:rPr lang="en-US" altLang="en-US" dirty="0" smtClean="0"/>
              <a:t>2016 GENERAL MEETING</a:t>
            </a:r>
            <a:br>
              <a:rPr lang="en-US" altLang="en-US" dirty="0" smtClean="0"/>
            </a:br>
            <a:r>
              <a:rPr lang="en-US" altLang="en-US" dirty="0" smtClean="0"/>
              <a:t>April 14th </a:t>
            </a:r>
            <a:br>
              <a:rPr lang="en-US" altLang="en-US" dirty="0" smtClean="0"/>
            </a:br>
            <a:r>
              <a:rPr lang="en-US" altLang="en-US" dirty="0" smtClean="0"/>
              <a:t>PARIS CDG</a:t>
            </a:r>
            <a:endParaRPr lang="en-US" altLang="en-US" dirty="0"/>
          </a:p>
        </p:txBody>
      </p:sp>
      <p:pic>
        <p:nvPicPr>
          <p:cNvPr id="3" name="Imag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666" y="3429000"/>
            <a:ext cx="3057466" cy="243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660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326AC-EDA8-41D1-9FB6-DCD2CACBD48D}" type="datetime1">
              <a:rPr lang="fr-FR" smtClean="0"/>
              <a:t>13/04/2016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5292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157B-E25F-46CA-A6A3-4DD9ED4708F3}" type="datetime1">
              <a:rPr lang="fr-FR" smtClean="0"/>
              <a:t>13/04/2016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9174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6E187-4F0F-42F5-968C-69A9B6FA66F3}" type="datetime1">
              <a:rPr lang="fr-FR" smtClean="0"/>
              <a:t>13/04/2016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6161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0789-F96C-4021-9552-E3001526B691}" type="datetime1">
              <a:rPr lang="fr-FR" smtClean="0"/>
              <a:t>13/04/2016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1133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6276C-B605-437D-A858-67C69FC0657B}" type="datetime1">
              <a:rPr lang="fr-FR" smtClean="0"/>
              <a:t>13/04/2016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7212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5CC77-E71F-478A-BD75-C60B2ECE45EB}" type="datetime1">
              <a:rPr lang="fr-FR" smtClean="0"/>
              <a:t>13/04/2016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5972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2A7E6-3A95-46D9-AEE7-1CE37E4F4EAA}" type="datetime1">
              <a:rPr lang="fr-FR" smtClean="0"/>
              <a:t>13/04/2016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1097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6820E-5068-49FB-B7C7-8DD220E0A645}" type="datetime1">
              <a:rPr lang="fr-FR" smtClean="0"/>
              <a:t>13/04/2016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0478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F587DA3-06F1-438B-8F54-53FB1CFC2B81}" type="datetime1">
              <a:rPr lang="fr-FR" smtClean="0"/>
              <a:t>13/04/2016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91425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60" r:id="rId18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4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2800" dirty="0"/>
              <a:t/>
            </a:r>
            <a:br>
              <a:rPr lang="en-GB" sz="2800" dirty="0"/>
            </a:br>
            <a:r>
              <a:rPr lang="en-GB" sz="2800" dirty="0"/>
              <a:t> </a:t>
            </a:r>
            <a:r>
              <a:rPr lang="en-GB" sz="5400" dirty="0"/>
              <a:t>European Ballooning</a:t>
            </a:r>
            <a:br>
              <a:rPr lang="en-GB" sz="5400" dirty="0"/>
            </a:br>
            <a:r>
              <a:rPr lang="en-GB" sz="5400" dirty="0"/>
              <a:t> Federation</a:t>
            </a:r>
          </a:p>
        </p:txBody>
      </p:sp>
      <p:sp>
        <p:nvSpPr>
          <p:cNvPr id="4" name="Sous-titr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General meeting</a:t>
            </a:r>
          </a:p>
          <a:p>
            <a:r>
              <a:rPr lang="fr-FR" dirty="0" smtClean="0"/>
              <a:t>Paris, April 14th 2016</a:t>
            </a:r>
            <a:endParaRPr lang="fr-FR" dirty="0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2209800" y="-148167"/>
            <a:ext cx="7772400" cy="333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889" tIns="44445" rIns="88889" bIns="44445" numCol="1" anchor="ctr" anchorCtr="0" compatLnSpc="1">
            <a:prstTxWarp prst="textNoShape">
              <a:avLst/>
            </a:prstTxWarp>
          </a:bodyPr>
          <a:lstStyle>
            <a:lvl1pPr algn="ctr" defTabSz="885825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500" b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defTabSz="885825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itchFamily="34" charset="0"/>
              </a:defRPr>
            </a:lvl2pPr>
            <a:lvl3pPr algn="l" defTabSz="885825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itchFamily="34" charset="0"/>
              </a:defRPr>
            </a:lvl3pPr>
            <a:lvl4pPr algn="l" defTabSz="885825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itchFamily="34" charset="0"/>
              </a:defRPr>
            </a:lvl4pPr>
            <a:lvl5pPr algn="l" defTabSz="885825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defTabSz="885825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defTabSz="885825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defTabSz="885825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defTabSz="885825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3600" kern="0" dirty="0"/>
              <a:t/>
            </a:r>
            <a:br>
              <a:rPr lang="en-US" sz="3600" kern="0" dirty="0"/>
            </a:br>
            <a:r>
              <a:rPr lang="en-US" sz="3600" kern="0" dirty="0"/>
              <a:t/>
            </a:r>
            <a:br>
              <a:rPr lang="en-US" sz="3600" kern="0" dirty="0"/>
            </a:br>
            <a:endParaRPr lang="en-US" sz="3600" kern="0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414" y="4083269"/>
            <a:ext cx="3713436" cy="2132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06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THE CHALLENGE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DONE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Airworthiness </a:t>
            </a:r>
            <a:r>
              <a:rPr lang="en-GB" dirty="0" smtClean="0"/>
              <a:t>simplified, text will be voted in June.</a:t>
            </a:r>
            <a:endParaRPr lang="en-GB" dirty="0"/>
          </a:p>
          <a:p>
            <a:r>
              <a:rPr lang="en-GB" dirty="0"/>
              <a:t>Operations kept realistic</a:t>
            </a:r>
          </a:p>
          <a:p>
            <a:r>
              <a:rPr lang="en-GB" dirty="0"/>
              <a:t>“Rides” ballooning sorted out in reasonable way pan-Europe</a:t>
            </a:r>
          </a:p>
          <a:p>
            <a:r>
              <a:rPr lang="en-GB" dirty="0"/>
              <a:t>Start on Part-Balloons</a:t>
            </a:r>
          </a:p>
          <a:p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FR" dirty="0" smtClean="0"/>
              <a:t>TO DO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GB" dirty="0" smtClean="0"/>
              <a:t>Medical </a:t>
            </a:r>
            <a:r>
              <a:rPr lang="en-GB" dirty="0"/>
              <a:t>concession (biggest ask)</a:t>
            </a:r>
          </a:p>
          <a:p>
            <a:r>
              <a:rPr lang="en-GB" dirty="0"/>
              <a:t>Simplify licensing</a:t>
            </a:r>
          </a:p>
          <a:p>
            <a:r>
              <a:rPr lang="en-GB" dirty="0"/>
              <a:t>Finalise BTO/RTO</a:t>
            </a:r>
          </a:p>
          <a:p>
            <a:r>
              <a:rPr lang="en-GB" dirty="0"/>
              <a:t>L</a:t>
            </a:r>
            <a:r>
              <a:rPr lang="en-GB" dirty="0" smtClean="0"/>
              <a:t>oose </a:t>
            </a:r>
            <a:r>
              <a:rPr lang="en-GB" dirty="0"/>
              <a:t>ends on </a:t>
            </a:r>
            <a:r>
              <a:rPr lang="en-GB" dirty="0" smtClean="0"/>
              <a:t>Operations (AMC and GM)</a:t>
            </a:r>
            <a:endParaRPr lang="en-GB" dirty="0"/>
          </a:p>
          <a:p>
            <a:r>
              <a:rPr lang="en-GB" dirty="0"/>
              <a:t>Complete Part-Balloons</a:t>
            </a:r>
            <a:endParaRPr lang="en-US" kern="0" dirty="0"/>
          </a:p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10</a:t>
            </a:fld>
            <a:endParaRPr lang="fr-FR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1455" y="4749746"/>
            <a:ext cx="3486574" cy="2108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233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4211" y="496614"/>
            <a:ext cx="8534401" cy="1481958"/>
          </a:xfrm>
        </p:spPr>
        <p:txBody>
          <a:bodyPr/>
          <a:lstStyle/>
          <a:p>
            <a:r>
              <a:rPr lang="fr-FR" dirty="0" smtClean="0"/>
              <a:t>2. Finance </a:t>
            </a:r>
            <a:r>
              <a:rPr lang="fr-FR" dirty="0" err="1" smtClean="0"/>
              <a:t>review</a:t>
            </a:r>
            <a:r>
              <a:rPr lang="fr-FR" dirty="0" smtClean="0"/>
              <a:t>: T.H.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11</a:t>
            </a:fld>
            <a:endParaRPr lang="fr-FR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392" y="4605173"/>
            <a:ext cx="3808029" cy="2252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558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1044028"/>
          </a:xfrm>
        </p:spPr>
        <p:txBody>
          <a:bodyPr/>
          <a:lstStyle/>
          <a:p>
            <a:r>
              <a:rPr lang="fr-FR" dirty="0" smtClean="0"/>
              <a:t>3. PROPOSED BUDGET 2016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12</a:t>
            </a:fld>
            <a:endParaRPr lang="fr-FR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231" y="4974020"/>
            <a:ext cx="2728091" cy="171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65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79952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/>
          <p:cNvSpPr>
            <a:spLocks noGrp="1"/>
          </p:cNvSpPr>
          <p:nvPr>
            <p:ph sz="half" idx="2"/>
          </p:nvPr>
        </p:nvSpPr>
        <p:spPr>
          <a:xfrm>
            <a:off x="5827183" y="872066"/>
            <a:ext cx="4934479" cy="3615266"/>
          </a:xfrm>
        </p:spPr>
        <p:txBody>
          <a:bodyPr/>
          <a:lstStyle/>
          <a:p>
            <a:pPr lvl="0"/>
            <a:r>
              <a:rPr lang="en-US" altLang="fr-FR" dirty="0" smtClean="0">
                <a:solidFill>
                  <a:srgbClr val="1F497D"/>
                </a:solidFill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4203,94 €</a:t>
            </a:r>
          </a:p>
          <a:p>
            <a:pPr lvl="0"/>
            <a:r>
              <a:rPr lang="en-US" altLang="fr-FR" dirty="0" smtClean="0">
                <a:solidFill>
                  <a:srgbClr val="1F497D"/>
                </a:solidFill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+</a:t>
            </a:r>
            <a:r>
              <a:rPr lang="en-US" altLang="fr-FR" dirty="0">
                <a:solidFill>
                  <a:srgbClr val="1F497D"/>
                </a:solidFill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fr-FR" dirty="0" smtClean="0">
                <a:solidFill>
                  <a:srgbClr val="1F497D"/>
                </a:solidFill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1000 €</a:t>
            </a:r>
          </a:p>
          <a:p>
            <a:pPr lvl="0"/>
            <a:r>
              <a:rPr lang="en-US" altLang="fr-FR" dirty="0" smtClean="0">
                <a:solidFill>
                  <a:srgbClr val="1F497D"/>
                </a:solidFill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- 984 €</a:t>
            </a:r>
          </a:p>
          <a:p>
            <a:pPr lvl="0"/>
            <a:r>
              <a:rPr lang="en-US" altLang="fr-FR" dirty="0" smtClean="0">
                <a:solidFill>
                  <a:srgbClr val="1F497D"/>
                </a:solidFill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- 750 €</a:t>
            </a:r>
          </a:p>
          <a:p>
            <a:pPr lvl="0"/>
            <a:r>
              <a:rPr lang="en-US" altLang="fr-FR" dirty="0" smtClean="0">
                <a:solidFill>
                  <a:srgbClr val="1F497D"/>
                </a:solidFill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- 400 €</a:t>
            </a:r>
          </a:p>
          <a:p>
            <a:pPr lvl="0"/>
            <a:r>
              <a:rPr lang="en-US" altLang="fr-FR" dirty="0" smtClean="0">
                <a:solidFill>
                  <a:srgbClr val="1F497D"/>
                </a:solidFill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- 450 €</a:t>
            </a:r>
          </a:p>
          <a:p>
            <a:pPr lvl="0"/>
            <a:r>
              <a:rPr lang="en-US" altLang="fr-FR" dirty="0" smtClean="0">
                <a:solidFill>
                  <a:srgbClr val="1F497D"/>
                </a:solidFill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- 2000 €</a:t>
            </a:r>
            <a:endParaRPr lang="en-US" altLang="fr-FR" dirty="0">
              <a:solidFill>
                <a:srgbClr val="1F497D"/>
              </a:solidFill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14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FR" dirty="0" smtClean="0"/>
              <a:t>Balance of accounts 31/03/16</a:t>
            </a:r>
          </a:p>
          <a:p>
            <a:r>
              <a:rPr lang="fr-FR" dirty="0" err="1" smtClean="0"/>
              <a:t>Fees</a:t>
            </a:r>
            <a:r>
              <a:rPr lang="fr-FR" dirty="0" smtClean="0"/>
              <a:t> to come (CZ + Fr) </a:t>
            </a:r>
          </a:p>
          <a:p>
            <a:r>
              <a:rPr lang="fr-FR" dirty="0" smtClean="0"/>
              <a:t>General meeting 2016</a:t>
            </a:r>
          </a:p>
          <a:p>
            <a:r>
              <a:rPr lang="fr-FR" dirty="0" err="1" smtClean="0"/>
              <a:t>Eas</a:t>
            </a:r>
            <a:r>
              <a:rPr lang="fr-FR" dirty="0" smtClean="0"/>
              <a:t> </a:t>
            </a:r>
            <a:r>
              <a:rPr lang="fr-FR" dirty="0" err="1" smtClean="0"/>
              <a:t>fees</a:t>
            </a:r>
            <a:endParaRPr lang="fr-FR" dirty="0" smtClean="0"/>
          </a:p>
          <a:p>
            <a:r>
              <a:rPr lang="fr-FR" dirty="0" smtClean="0"/>
              <a:t>Webmaster</a:t>
            </a:r>
          </a:p>
          <a:p>
            <a:r>
              <a:rPr lang="fr-FR" dirty="0" err="1" smtClean="0"/>
              <a:t>Refunding</a:t>
            </a:r>
            <a:r>
              <a:rPr lang="fr-FR" dirty="0" smtClean="0"/>
              <a:t> </a:t>
            </a:r>
            <a:r>
              <a:rPr lang="fr-FR" dirty="0" err="1" smtClean="0"/>
              <a:t>past</a:t>
            </a:r>
            <a:r>
              <a:rPr lang="fr-FR" dirty="0" smtClean="0"/>
              <a:t> trips to Cologne</a:t>
            </a:r>
          </a:p>
          <a:p>
            <a:r>
              <a:rPr lang="fr-FR" dirty="0" smtClean="0"/>
              <a:t>Provision for future meetings (not </a:t>
            </a:r>
            <a:r>
              <a:rPr lang="fr-FR" dirty="0" err="1" smtClean="0"/>
              <a:t>refunded</a:t>
            </a:r>
            <a:r>
              <a:rPr lang="fr-FR" dirty="0" smtClean="0"/>
              <a:t>)</a:t>
            </a:r>
            <a:endParaRPr lang="fr-FR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8296" y="4745421"/>
            <a:ext cx="3122229" cy="178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48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4213" y="256628"/>
            <a:ext cx="8534401" cy="1682531"/>
          </a:xfrm>
        </p:spPr>
        <p:txBody>
          <a:bodyPr/>
          <a:lstStyle/>
          <a:p>
            <a:r>
              <a:rPr lang="fr-FR" dirty="0" smtClean="0"/>
              <a:t>1. 2015 in </a:t>
            </a:r>
            <a:r>
              <a:rPr lang="fr-FR" dirty="0" err="1" smtClean="0"/>
              <a:t>review</a:t>
            </a:r>
            <a:r>
              <a:rPr lang="fr-FR" dirty="0"/>
              <a:t> </a:t>
            </a:r>
            <a:r>
              <a:rPr lang="fr-FR" dirty="0" smtClean="0"/>
              <a:t>- P.L. &amp; K.A.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2</a:t>
            </a:fld>
            <a:endParaRPr lang="fr-FR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9316" y="4674476"/>
            <a:ext cx="3287767" cy="195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3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1000">
              <a:schemeClr val="bg2">
                <a:lumMod val="40000"/>
                <a:lumOff val="6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60362" y="167482"/>
            <a:ext cx="8534400" cy="1507067"/>
          </a:xfrm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Just a year ago…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848696" y="1103586"/>
            <a:ext cx="8229600" cy="4674476"/>
          </a:xfrm>
        </p:spPr>
        <p:txBody>
          <a:bodyPr>
            <a:normAutofit/>
          </a:bodyPr>
          <a:lstStyle/>
          <a:p>
            <a:r>
              <a:rPr lang="en-GB" dirty="0" smtClean="0"/>
              <a:t>EBF met Patrick Ky and his staff for the first time</a:t>
            </a:r>
          </a:p>
          <a:p>
            <a:r>
              <a:rPr lang="en-GB" dirty="0" smtClean="0"/>
              <a:t>Patrick Ky showed a great interest in working with us, as representatives of the ballooning community:</a:t>
            </a:r>
          </a:p>
          <a:p>
            <a:pPr lvl="1"/>
            <a:r>
              <a:rPr lang="en-GB" dirty="0" smtClean="0"/>
              <a:t>Because the agency recognizes that overall regulations do not fit with ballooning</a:t>
            </a:r>
          </a:p>
          <a:p>
            <a:pPr lvl="1"/>
            <a:r>
              <a:rPr lang="en-GB" dirty="0" smtClean="0"/>
              <a:t>And also (mostly ?) because getting hundreds of e-mails from balloonists across Europe was becoming quite difficult to manage</a:t>
            </a:r>
          </a:p>
          <a:p>
            <a:pPr lvl="1"/>
            <a:r>
              <a:rPr lang="en-GB" dirty="0" smtClean="0"/>
              <a:t>So they proposed us a new way of implementing rules, for ballooning as a test case.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258550" y="6307139"/>
            <a:ext cx="762000" cy="331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55DEC3A-CC2C-428B-9CBF-C9FDFF3EDDDB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055" y="5084378"/>
            <a:ext cx="2649264" cy="177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04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7000">
              <a:schemeClr val="bg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3712" y="-67734"/>
            <a:ext cx="8534400" cy="1507067"/>
          </a:xfrm>
        </p:spPr>
        <p:txBody>
          <a:bodyPr/>
          <a:lstStyle/>
          <a:p>
            <a:r>
              <a:rPr lang="fr-FR" dirty="0" err="1" smtClean="0"/>
              <a:t>Which</a:t>
            </a:r>
            <a:r>
              <a:rPr lang="fr-FR" dirty="0" smtClean="0"/>
              <a:t> </a:t>
            </a:r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started</a:t>
            </a:r>
            <a:r>
              <a:rPr lang="fr-FR" dirty="0" smtClean="0"/>
              <a:t>!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60387" y="1439333"/>
            <a:ext cx="8534400" cy="4188957"/>
          </a:xfrm>
        </p:spPr>
        <p:txBody>
          <a:bodyPr>
            <a:noAutofit/>
          </a:bodyPr>
          <a:lstStyle/>
          <a:p>
            <a:r>
              <a:rPr lang="fr-FR" sz="1800" dirty="0" smtClean="0">
                <a:solidFill>
                  <a:schemeClr val="accent1"/>
                </a:solidFill>
              </a:rPr>
              <a:t>EASA </a:t>
            </a:r>
            <a:r>
              <a:rPr lang="fr-FR" sz="1800" dirty="0" err="1" smtClean="0">
                <a:solidFill>
                  <a:schemeClr val="accent1"/>
                </a:solidFill>
              </a:rPr>
              <a:t>organized</a:t>
            </a:r>
            <a:r>
              <a:rPr lang="fr-FR" sz="1800" dirty="0" smtClean="0">
                <a:solidFill>
                  <a:schemeClr val="accent1"/>
                </a:solidFill>
              </a:rPr>
              <a:t> </a:t>
            </a:r>
            <a:r>
              <a:rPr lang="fr-FR" sz="1800" dirty="0" err="1" smtClean="0">
                <a:solidFill>
                  <a:schemeClr val="accent1"/>
                </a:solidFill>
              </a:rPr>
              <a:t>task</a:t>
            </a:r>
            <a:r>
              <a:rPr lang="fr-FR" sz="1800" dirty="0" smtClean="0">
                <a:solidFill>
                  <a:schemeClr val="accent1"/>
                </a:solidFill>
              </a:rPr>
              <a:t> forces on:</a:t>
            </a:r>
          </a:p>
          <a:p>
            <a:pPr lvl="1"/>
            <a:r>
              <a:rPr lang="fr-FR" dirty="0" smtClean="0">
                <a:solidFill>
                  <a:schemeClr val="accent1"/>
                </a:solidFill>
              </a:rPr>
              <a:t>OPS (</a:t>
            </a:r>
            <a:r>
              <a:rPr lang="fr-FR" dirty="0" err="1" smtClean="0">
                <a:solidFill>
                  <a:schemeClr val="accent1"/>
                </a:solidFill>
              </a:rPr>
              <a:t>operations</a:t>
            </a:r>
            <a:r>
              <a:rPr lang="fr-FR" dirty="0" smtClean="0">
                <a:solidFill>
                  <a:schemeClr val="accent1"/>
                </a:solidFill>
              </a:rPr>
              <a:t>)</a:t>
            </a:r>
            <a:endParaRPr lang="fr-FR" dirty="0">
              <a:solidFill>
                <a:schemeClr val="accent1"/>
              </a:solidFill>
            </a:endParaRPr>
          </a:p>
          <a:p>
            <a:pPr lvl="1"/>
            <a:r>
              <a:rPr lang="fr-FR" dirty="0" smtClean="0">
                <a:solidFill>
                  <a:schemeClr val="accent1"/>
                </a:solidFill>
              </a:rPr>
              <a:t>FCL (licences)</a:t>
            </a:r>
            <a:endParaRPr lang="fr-FR" dirty="0">
              <a:solidFill>
                <a:schemeClr val="accent1"/>
              </a:solidFill>
            </a:endParaRPr>
          </a:p>
          <a:p>
            <a:pPr lvl="1"/>
            <a:r>
              <a:rPr lang="fr-FR" dirty="0" smtClean="0">
                <a:solidFill>
                  <a:schemeClr val="accent1"/>
                </a:solidFill>
              </a:rPr>
              <a:t>ATO (training)</a:t>
            </a:r>
          </a:p>
          <a:p>
            <a:pPr lvl="1"/>
            <a:r>
              <a:rPr lang="fr-FR" dirty="0" smtClean="0">
                <a:solidFill>
                  <a:schemeClr val="accent1"/>
                </a:solidFill>
              </a:rPr>
              <a:t>Part M (L) (</a:t>
            </a:r>
            <a:r>
              <a:rPr lang="fr-FR" dirty="0" err="1" smtClean="0">
                <a:solidFill>
                  <a:schemeClr val="accent1"/>
                </a:solidFill>
              </a:rPr>
              <a:t>airworthiness</a:t>
            </a:r>
            <a:r>
              <a:rPr lang="fr-FR" dirty="0" smtClean="0">
                <a:solidFill>
                  <a:schemeClr val="accent1"/>
                </a:solidFill>
              </a:rPr>
              <a:t>)</a:t>
            </a:r>
          </a:p>
          <a:p>
            <a:pPr lvl="1"/>
            <a:r>
              <a:rPr lang="fr-FR" dirty="0" smtClean="0">
                <a:solidFill>
                  <a:schemeClr val="accent1"/>
                </a:solidFill>
              </a:rPr>
              <a:t>Part Med (</a:t>
            </a:r>
            <a:r>
              <a:rPr lang="fr-FR" dirty="0" err="1" smtClean="0">
                <a:solidFill>
                  <a:schemeClr val="accent1"/>
                </a:solidFill>
              </a:rPr>
              <a:t>medical</a:t>
            </a:r>
            <a:r>
              <a:rPr lang="fr-FR" dirty="0" smtClean="0">
                <a:solidFill>
                  <a:schemeClr val="accent1"/>
                </a:solidFill>
              </a:rPr>
              <a:t>)</a:t>
            </a:r>
          </a:p>
          <a:p>
            <a:pPr marL="457200" lvl="1" indent="0">
              <a:buNone/>
            </a:pPr>
            <a:r>
              <a:rPr lang="fr-FR" dirty="0" err="1" smtClean="0">
                <a:solidFill>
                  <a:schemeClr val="accent1"/>
                </a:solidFill>
              </a:rPr>
              <a:t>With</a:t>
            </a:r>
            <a:r>
              <a:rPr lang="fr-FR" dirty="0" smtClean="0">
                <a:solidFill>
                  <a:schemeClr val="accent1"/>
                </a:solidFill>
              </a:rPr>
              <a:t> the </a:t>
            </a:r>
            <a:r>
              <a:rPr lang="fr-FR" dirty="0" err="1" smtClean="0">
                <a:solidFill>
                  <a:schemeClr val="accent1"/>
                </a:solidFill>
              </a:rPr>
              <a:t>idea</a:t>
            </a:r>
            <a:r>
              <a:rPr lang="fr-FR" dirty="0" smtClean="0">
                <a:solidFill>
                  <a:schemeClr val="accent1"/>
                </a:solidFill>
              </a:rPr>
              <a:t> of </a:t>
            </a:r>
            <a:r>
              <a:rPr lang="fr-FR" dirty="0" err="1" smtClean="0">
                <a:solidFill>
                  <a:schemeClr val="accent1"/>
                </a:solidFill>
              </a:rPr>
              <a:t>creating</a:t>
            </a:r>
            <a:r>
              <a:rPr lang="fr-FR" dirty="0" smtClean="0">
                <a:solidFill>
                  <a:schemeClr val="accent1"/>
                </a:solidFill>
              </a:rPr>
              <a:t> a « Part </a:t>
            </a:r>
            <a:r>
              <a:rPr lang="fr-FR" dirty="0" err="1" smtClean="0">
                <a:solidFill>
                  <a:schemeClr val="accent1"/>
                </a:solidFill>
              </a:rPr>
              <a:t>Balloon</a:t>
            </a:r>
            <a:r>
              <a:rPr lang="fr-FR" dirty="0" smtClean="0">
                <a:solidFill>
                  <a:schemeClr val="accent1"/>
                </a:solidFill>
              </a:rPr>
              <a:t> »</a:t>
            </a:r>
            <a:endParaRPr lang="fr-FR" dirty="0">
              <a:solidFill>
                <a:schemeClr val="accent1"/>
              </a:solidFill>
            </a:endParaRPr>
          </a:p>
          <a:p>
            <a:pPr lvl="1"/>
            <a:endParaRPr lang="fr-FR" dirty="0" smtClean="0">
              <a:solidFill>
                <a:schemeClr val="accent1"/>
              </a:solidFill>
            </a:endParaRPr>
          </a:p>
          <a:p>
            <a:pPr marL="109728" indent="0">
              <a:buNone/>
            </a:pPr>
            <a:r>
              <a:rPr lang="fr-FR" sz="1800" dirty="0" err="1" smtClean="0">
                <a:solidFill>
                  <a:schemeClr val="accent1"/>
                </a:solidFill>
              </a:rPr>
              <a:t>With</a:t>
            </a:r>
            <a:r>
              <a:rPr lang="fr-FR" sz="1800" dirty="0" smtClean="0">
                <a:solidFill>
                  <a:schemeClr val="accent1"/>
                </a:solidFill>
              </a:rPr>
              <a:t> meetings </a:t>
            </a:r>
            <a:r>
              <a:rPr lang="fr-FR" sz="1800" dirty="0" err="1" smtClean="0">
                <a:solidFill>
                  <a:schemeClr val="accent1"/>
                </a:solidFill>
              </a:rPr>
              <a:t>every</a:t>
            </a:r>
            <a:r>
              <a:rPr lang="fr-FR" sz="1800" dirty="0" smtClean="0">
                <a:solidFill>
                  <a:schemeClr val="accent1"/>
                </a:solidFill>
              </a:rPr>
              <a:t> 2 </a:t>
            </a:r>
            <a:r>
              <a:rPr lang="fr-FR" sz="1800" dirty="0" err="1" smtClean="0">
                <a:solidFill>
                  <a:schemeClr val="accent1"/>
                </a:solidFill>
              </a:rPr>
              <a:t>months</a:t>
            </a:r>
            <a:r>
              <a:rPr lang="fr-FR" sz="1800" dirty="0" smtClean="0">
                <a:solidFill>
                  <a:schemeClr val="accent1"/>
                </a:solidFill>
              </a:rPr>
              <a:t>, all </a:t>
            </a:r>
            <a:r>
              <a:rPr lang="fr-FR" sz="1800" dirty="0" err="1" smtClean="0">
                <a:solidFill>
                  <a:schemeClr val="accent1"/>
                </a:solidFill>
              </a:rPr>
              <a:t>year</a:t>
            </a:r>
            <a:r>
              <a:rPr lang="fr-FR" sz="1800" dirty="0" smtClean="0">
                <a:solidFill>
                  <a:schemeClr val="accent1"/>
                </a:solidFill>
              </a:rPr>
              <a:t> round.</a:t>
            </a:r>
          </a:p>
          <a:p>
            <a:pPr marL="109728" indent="0">
              <a:buNone/>
            </a:pPr>
            <a:r>
              <a:rPr lang="fr-FR" sz="1800" dirty="0" smtClean="0">
                <a:solidFill>
                  <a:schemeClr val="accent1"/>
                </a:solidFill>
              </a:rPr>
              <a:t>This </a:t>
            </a:r>
            <a:r>
              <a:rPr lang="fr-FR" sz="1800" dirty="0" err="1" smtClean="0">
                <a:solidFill>
                  <a:schemeClr val="accent1"/>
                </a:solidFill>
              </a:rPr>
              <a:t>was</a:t>
            </a:r>
            <a:r>
              <a:rPr lang="fr-FR" sz="1800" dirty="0" smtClean="0">
                <a:solidFill>
                  <a:schemeClr val="accent1"/>
                </a:solidFill>
              </a:rPr>
              <a:t> </a:t>
            </a:r>
            <a:r>
              <a:rPr lang="fr-FR" sz="1800" dirty="0" err="1" smtClean="0">
                <a:solidFill>
                  <a:schemeClr val="accent1"/>
                </a:solidFill>
              </a:rPr>
              <a:t>quite</a:t>
            </a:r>
            <a:r>
              <a:rPr lang="fr-FR" sz="1800" dirty="0" smtClean="0">
                <a:solidFill>
                  <a:schemeClr val="accent1"/>
                </a:solidFill>
              </a:rPr>
              <a:t> </a:t>
            </a:r>
            <a:r>
              <a:rPr lang="fr-FR" sz="1800" dirty="0" err="1" smtClean="0">
                <a:solidFill>
                  <a:schemeClr val="accent1"/>
                </a:solidFill>
              </a:rPr>
              <a:t>motivating</a:t>
            </a:r>
            <a:r>
              <a:rPr lang="fr-FR" sz="1800" dirty="0" smtClean="0">
                <a:solidFill>
                  <a:schemeClr val="accent1"/>
                </a:solidFill>
              </a:rPr>
              <a:t> for EBF, but </a:t>
            </a:r>
            <a:r>
              <a:rPr lang="fr-FR" sz="1800" dirty="0" err="1" smtClean="0">
                <a:solidFill>
                  <a:schemeClr val="accent1"/>
                </a:solidFill>
              </a:rPr>
              <a:t>really</a:t>
            </a:r>
            <a:r>
              <a:rPr lang="fr-FR" sz="1800" dirty="0" smtClean="0">
                <a:solidFill>
                  <a:schemeClr val="accent1"/>
                </a:solidFill>
              </a:rPr>
              <a:t> </a:t>
            </a:r>
            <a:r>
              <a:rPr lang="fr-FR" sz="1800" dirty="0" err="1" smtClean="0">
                <a:solidFill>
                  <a:schemeClr val="accent1"/>
                </a:solidFill>
              </a:rPr>
              <a:t>challenging</a:t>
            </a:r>
            <a:r>
              <a:rPr lang="fr-FR" sz="1800" dirty="0" smtClean="0">
                <a:solidFill>
                  <a:schemeClr val="accent1"/>
                </a:solidFill>
              </a:rPr>
              <a:t> for a </a:t>
            </a:r>
            <a:r>
              <a:rPr lang="fr-FR" sz="1800" dirty="0" err="1" smtClean="0">
                <a:solidFill>
                  <a:schemeClr val="accent1"/>
                </a:solidFill>
              </a:rPr>
              <a:t>small</a:t>
            </a:r>
            <a:r>
              <a:rPr lang="fr-FR" sz="1800" dirty="0" smtClean="0">
                <a:solidFill>
                  <a:schemeClr val="accent1"/>
                </a:solidFill>
              </a:rPr>
              <a:t> and </a:t>
            </a:r>
            <a:r>
              <a:rPr lang="fr-FR" sz="1800" dirty="0" err="1" smtClean="0">
                <a:solidFill>
                  <a:schemeClr val="accent1"/>
                </a:solidFill>
              </a:rPr>
              <a:t>very</a:t>
            </a:r>
            <a:r>
              <a:rPr lang="fr-FR" sz="1800" dirty="0" smtClean="0">
                <a:solidFill>
                  <a:schemeClr val="accent1"/>
                </a:solidFill>
              </a:rPr>
              <a:t> </a:t>
            </a:r>
            <a:r>
              <a:rPr lang="fr-FR" sz="1800" dirty="0" err="1" smtClean="0">
                <a:solidFill>
                  <a:schemeClr val="accent1"/>
                </a:solidFill>
              </a:rPr>
              <a:t>young</a:t>
            </a:r>
            <a:r>
              <a:rPr lang="fr-FR" sz="1800" dirty="0" smtClean="0">
                <a:solidFill>
                  <a:schemeClr val="accent1"/>
                </a:solidFill>
              </a:rPr>
              <a:t> </a:t>
            </a:r>
            <a:r>
              <a:rPr lang="fr-FR" sz="1800" dirty="0" err="1" smtClean="0">
                <a:solidFill>
                  <a:schemeClr val="accent1"/>
                </a:solidFill>
              </a:rPr>
              <a:t>federation</a:t>
            </a:r>
            <a:r>
              <a:rPr lang="fr-FR" sz="1800" dirty="0">
                <a:solidFill>
                  <a:schemeClr val="accent1"/>
                </a:solidFill>
              </a:rPr>
              <a:t> </a:t>
            </a:r>
            <a:r>
              <a:rPr lang="fr-FR" sz="1800" dirty="0" err="1" smtClean="0">
                <a:solidFill>
                  <a:schemeClr val="accent1"/>
                </a:solidFill>
              </a:rPr>
              <a:t>with</a:t>
            </a:r>
            <a:r>
              <a:rPr lang="fr-FR" sz="1800" dirty="0" smtClean="0">
                <a:solidFill>
                  <a:schemeClr val="accent1"/>
                </a:solidFill>
              </a:rPr>
              <a:t> few </a:t>
            </a:r>
            <a:r>
              <a:rPr lang="fr-FR" sz="1800" dirty="0" err="1" smtClean="0">
                <a:solidFill>
                  <a:schemeClr val="accent1"/>
                </a:solidFill>
              </a:rPr>
              <a:t>resources</a:t>
            </a:r>
            <a:r>
              <a:rPr lang="fr-FR" sz="1800" dirty="0" smtClean="0">
                <a:solidFill>
                  <a:schemeClr val="accent1"/>
                </a:solidFill>
              </a:rPr>
              <a:t>.</a:t>
            </a:r>
            <a:endParaRPr lang="fr-FR" sz="1800" dirty="0">
              <a:solidFill>
                <a:schemeClr val="accent1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11249025" y="6316664"/>
            <a:ext cx="762000" cy="331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55DEC3A-CC2C-428B-9CBF-C9FDFF3EDDDB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041" y="4871543"/>
            <a:ext cx="3145878" cy="1898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12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Part M (L)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PART M Light</a:t>
            </a:r>
          </a:p>
          <a:p>
            <a:r>
              <a:rPr lang="fr-FR" dirty="0"/>
              <a:t>New </a:t>
            </a:r>
            <a:r>
              <a:rPr lang="fr-FR" dirty="0" err="1"/>
              <a:t>regulations</a:t>
            </a:r>
            <a:r>
              <a:rPr lang="fr-FR" dirty="0"/>
              <a:t> </a:t>
            </a:r>
            <a:r>
              <a:rPr lang="fr-FR" dirty="0" err="1"/>
              <a:t>complete</a:t>
            </a:r>
            <a:r>
              <a:rPr lang="fr-FR" dirty="0"/>
              <a:t> </a:t>
            </a:r>
            <a:r>
              <a:rPr lang="fr-FR" dirty="0" err="1"/>
              <a:t>after</a:t>
            </a:r>
            <a:r>
              <a:rPr lang="fr-FR" dirty="0"/>
              <a:t> </a:t>
            </a:r>
            <a:r>
              <a:rPr lang="fr-FR" dirty="0" err="1"/>
              <a:t>several</a:t>
            </a:r>
            <a:r>
              <a:rPr lang="fr-FR" dirty="0"/>
              <a:t> </a:t>
            </a:r>
            <a:r>
              <a:rPr lang="fr-FR" dirty="0" err="1"/>
              <a:t>years</a:t>
            </a:r>
            <a:r>
              <a:rPr lang="fr-FR" dirty="0"/>
              <a:t> </a:t>
            </a:r>
            <a:r>
              <a:rPr lang="fr-FR" dirty="0" err="1"/>
              <a:t>work</a:t>
            </a:r>
            <a:r>
              <a:rPr lang="fr-FR" dirty="0"/>
              <a:t>. </a:t>
            </a:r>
          </a:p>
          <a:p>
            <a:endParaRPr lang="fr-FR" dirty="0"/>
          </a:p>
          <a:p>
            <a:r>
              <a:rPr lang="fr-FR" dirty="0"/>
              <a:t>Will </a:t>
            </a:r>
            <a:r>
              <a:rPr lang="fr-FR" dirty="0" err="1"/>
              <a:t>become</a:t>
            </a:r>
            <a:r>
              <a:rPr lang="fr-FR" dirty="0"/>
              <a:t> </a:t>
            </a:r>
            <a:r>
              <a:rPr lang="fr-FR" dirty="0" err="1"/>
              <a:t>law</a:t>
            </a:r>
            <a:r>
              <a:rPr lang="fr-FR" dirty="0"/>
              <a:t> </a:t>
            </a:r>
            <a:r>
              <a:rPr lang="fr-FR" dirty="0" err="1"/>
              <a:t>during</a:t>
            </a:r>
            <a:r>
              <a:rPr lang="fr-FR" dirty="0"/>
              <a:t> 2017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5</a:t>
            </a:fld>
            <a:endParaRPr lang="fr-FR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9504" y="4840013"/>
            <a:ext cx="3027636" cy="195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1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Part </a:t>
            </a:r>
            <a:r>
              <a:rPr lang="fr-FR" dirty="0" err="1" smtClean="0"/>
              <a:t>fcl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EASA licences </a:t>
            </a:r>
            <a:r>
              <a:rPr lang="fr-FR" dirty="0" err="1" smtClean="0"/>
              <a:t>review</a:t>
            </a:r>
            <a:r>
              <a:rPr lang="fr-FR" dirty="0" smtClean="0"/>
              <a:t> </a:t>
            </a:r>
            <a:r>
              <a:rPr lang="fr-FR" dirty="0" err="1" smtClean="0"/>
              <a:t>was</a:t>
            </a:r>
            <a:r>
              <a:rPr lang="fr-FR" dirty="0" smtClean="0"/>
              <a:t> </a:t>
            </a:r>
            <a:r>
              <a:rPr lang="fr-FR" dirty="0" err="1" smtClean="0"/>
              <a:t>postponed</a:t>
            </a:r>
            <a:r>
              <a:rPr lang="fr-FR" dirty="0" smtClean="0"/>
              <a:t> to April 2018, </a:t>
            </a:r>
            <a:r>
              <a:rPr lang="fr-FR" dirty="0" err="1" smtClean="0"/>
              <a:t>after</a:t>
            </a:r>
            <a:r>
              <a:rPr lang="fr-FR" dirty="0" smtClean="0"/>
              <a:t> the « </a:t>
            </a:r>
            <a:r>
              <a:rPr lang="fr-FR" dirty="0" err="1" smtClean="0"/>
              <a:t>opt</a:t>
            </a:r>
            <a:r>
              <a:rPr lang="fr-FR" dirty="0" smtClean="0"/>
              <a:t> out » </a:t>
            </a:r>
            <a:r>
              <a:rPr lang="fr-FR" dirty="0" err="1" smtClean="0"/>
              <a:t>decided</a:t>
            </a:r>
            <a:r>
              <a:rPr lang="fr-FR" dirty="0" smtClean="0"/>
              <a:t> in </a:t>
            </a:r>
            <a:r>
              <a:rPr lang="fr-FR" dirty="0" err="1" smtClean="0"/>
              <a:t>October</a:t>
            </a:r>
            <a:r>
              <a:rPr lang="fr-FR" dirty="0" smtClean="0"/>
              <a:t> 2014.</a:t>
            </a:r>
            <a:r>
              <a:rPr lang="nl-NL" dirty="0" smtClean="0"/>
              <a:t>(</a:t>
            </a:r>
            <a:r>
              <a:rPr lang="fr-FR" dirty="0" err="1" smtClean="0"/>
              <a:t>except</a:t>
            </a:r>
            <a:r>
              <a:rPr lang="fr-FR" dirty="0" smtClean="0"/>
              <a:t> Germany, Spain, </a:t>
            </a:r>
            <a:r>
              <a:rPr lang="fr-FR" dirty="0" err="1" smtClean="0"/>
              <a:t>Austria</a:t>
            </a:r>
            <a:r>
              <a:rPr lang="fr-FR" dirty="0" smtClean="0"/>
              <a:t> and </a:t>
            </a:r>
            <a:r>
              <a:rPr lang="fr-FR" dirty="0" err="1" smtClean="0"/>
              <a:t>others</a:t>
            </a:r>
            <a:r>
              <a:rPr lang="fr-FR" dirty="0" smtClean="0"/>
              <a:t> in part)</a:t>
            </a:r>
          </a:p>
          <a:p>
            <a:r>
              <a:rPr lang="fr-FR" dirty="0" smtClean="0"/>
              <a:t>The </a:t>
            </a:r>
            <a:r>
              <a:rPr lang="fr-FR" dirty="0" err="1" smtClean="0"/>
              <a:t>work</a:t>
            </a:r>
            <a:r>
              <a:rPr lang="fr-FR" dirty="0" smtClean="0"/>
              <a:t> on licences </a:t>
            </a:r>
            <a:r>
              <a:rPr lang="fr-FR" dirty="0" err="1" smtClean="0"/>
              <a:t>started</a:t>
            </a:r>
            <a:r>
              <a:rPr lang="fr-FR" dirty="0" smtClean="0"/>
              <a:t>.. And </a:t>
            </a:r>
            <a:r>
              <a:rPr lang="fr-FR" dirty="0" err="1" smtClean="0"/>
              <a:t>stopped</a:t>
            </a:r>
            <a:r>
              <a:rPr lang="fr-FR" dirty="0" smtClean="0"/>
              <a:t>, but </a:t>
            </a:r>
            <a:r>
              <a:rPr lang="fr-FR" dirty="0" err="1" smtClean="0"/>
              <a:t>will</a:t>
            </a:r>
            <a:r>
              <a:rPr lang="fr-FR" dirty="0" smtClean="0"/>
              <a:t> </a:t>
            </a:r>
            <a:r>
              <a:rPr lang="fr-FR" dirty="0" err="1" smtClean="0"/>
              <a:t>start</a:t>
            </a:r>
            <a:r>
              <a:rPr lang="fr-FR" dirty="0" smtClean="0"/>
              <a:t> </a:t>
            </a:r>
            <a:r>
              <a:rPr lang="fr-FR" dirty="0" err="1" smtClean="0"/>
              <a:t>again</a:t>
            </a:r>
            <a:r>
              <a:rPr lang="fr-FR" dirty="0" smtClean="0"/>
              <a:t> </a:t>
            </a:r>
            <a:r>
              <a:rPr lang="fr-FR" dirty="0" err="1" smtClean="0"/>
              <a:t>this</a:t>
            </a:r>
            <a:r>
              <a:rPr lang="fr-FR" dirty="0" smtClean="0"/>
              <a:t> </a:t>
            </a:r>
            <a:r>
              <a:rPr lang="fr-FR" dirty="0" err="1" smtClean="0"/>
              <a:t>year</a:t>
            </a:r>
            <a:r>
              <a:rPr lang="fr-FR" dirty="0" smtClean="0"/>
              <a:t>, </a:t>
            </a:r>
            <a:r>
              <a:rPr lang="fr-FR" dirty="0" err="1" smtClean="0"/>
              <a:t>under</a:t>
            </a:r>
            <a:r>
              <a:rPr lang="fr-FR" dirty="0" smtClean="0"/>
              <a:t> EBF </a:t>
            </a:r>
            <a:r>
              <a:rPr lang="fr-FR" dirty="0" err="1" smtClean="0"/>
              <a:t>Chairmanship</a:t>
            </a:r>
            <a:endParaRPr lang="fr-FR" dirty="0" smtClean="0"/>
          </a:p>
          <a:p>
            <a:r>
              <a:rPr lang="fr-FR" dirty="0" smtClean="0"/>
              <a:t>The objectives: </a:t>
            </a:r>
          </a:p>
          <a:p>
            <a:pPr lvl="1"/>
            <a:r>
              <a:rPr lang="fr-FR" dirty="0" smtClean="0"/>
              <a:t>licences </a:t>
            </a:r>
            <a:r>
              <a:rPr lang="fr-FR" dirty="0" err="1" smtClean="0"/>
              <a:t>which</a:t>
            </a:r>
            <a:r>
              <a:rPr lang="fr-FR" dirty="0" smtClean="0"/>
              <a:t> fit the </a:t>
            </a:r>
            <a:r>
              <a:rPr lang="fr-FR" dirty="0" err="1" smtClean="0"/>
              <a:t>ballooning</a:t>
            </a:r>
            <a:r>
              <a:rPr lang="fr-FR" dirty="0" smtClean="0"/>
              <a:t> </a:t>
            </a:r>
            <a:r>
              <a:rPr lang="fr-FR" dirty="0" err="1" smtClean="0"/>
              <a:t>community</a:t>
            </a:r>
            <a:endParaRPr lang="fr-FR" dirty="0" smtClean="0"/>
          </a:p>
          <a:p>
            <a:pPr lvl="1"/>
            <a:r>
              <a:rPr lang="fr-FR" dirty="0" err="1" smtClean="0"/>
              <a:t>Proportioned</a:t>
            </a:r>
            <a:endParaRPr lang="fr-FR" dirty="0" smtClean="0"/>
          </a:p>
          <a:p>
            <a:pPr lvl="1"/>
            <a:r>
              <a:rPr lang="fr-FR" dirty="0" smtClean="0"/>
              <a:t>effective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6</a:t>
            </a:fld>
            <a:endParaRPr lang="fr-FR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4648" y="4778594"/>
            <a:ext cx="3311416" cy="2079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95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PART ATO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kern="0" dirty="0"/>
              <a:t>Taskforce working on new proposals</a:t>
            </a:r>
          </a:p>
          <a:p>
            <a:r>
              <a:rPr lang="en-US" kern="0" dirty="0" smtClean="0"/>
              <a:t>Simpler </a:t>
            </a:r>
            <a:r>
              <a:rPr lang="en-US" kern="0" dirty="0"/>
              <a:t>and better rules for training</a:t>
            </a:r>
          </a:p>
          <a:p>
            <a:r>
              <a:rPr lang="en-US" kern="0" dirty="0"/>
              <a:t>Cost-effective</a:t>
            </a:r>
          </a:p>
          <a:p>
            <a:r>
              <a:rPr lang="en-US" kern="0" dirty="0"/>
              <a:t>BTO Basic Training </a:t>
            </a:r>
            <a:r>
              <a:rPr lang="en-US" kern="0" dirty="0" smtClean="0"/>
              <a:t>Organization  </a:t>
            </a:r>
            <a:r>
              <a:rPr lang="en-US" kern="0" dirty="0"/>
              <a:t>or</a:t>
            </a:r>
          </a:p>
          <a:p>
            <a:r>
              <a:rPr lang="en-US" kern="0" dirty="0"/>
              <a:t>RTO Registered Training </a:t>
            </a:r>
            <a:r>
              <a:rPr lang="en-US" kern="0" dirty="0" smtClean="0"/>
              <a:t>Organization</a:t>
            </a:r>
            <a:endParaRPr lang="en-US" kern="0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7</a:t>
            </a:fld>
            <a:endParaRPr lang="fr-FR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435" y="5123793"/>
            <a:ext cx="2988222" cy="1855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52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PART OPS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kern="0" dirty="0"/>
              <a:t>Part Operations for </a:t>
            </a:r>
            <a:r>
              <a:rPr lang="en-US" kern="0" dirty="0" smtClean="0"/>
              <a:t>Balloons, from 2500 to 60 pages !</a:t>
            </a:r>
            <a:endParaRPr lang="en-US" kern="0" dirty="0"/>
          </a:p>
          <a:p>
            <a:r>
              <a:rPr lang="en-US" kern="0" dirty="0"/>
              <a:t>New rules are in final stage</a:t>
            </a:r>
          </a:p>
          <a:p>
            <a:r>
              <a:rPr lang="en-US" kern="0" dirty="0"/>
              <a:t>European level playing </a:t>
            </a:r>
            <a:r>
              <a:rPr lang="en-US" kern="0" dirty="0" smtClean="0"/>
              <a:t>field</a:t>
            </a:r>
          </a:p>
          <a:p>
            <a:r>
              <a:rPr lang="en-US" kern="0" dirty="0" smtClean="0"/>
              <a:t>Starting date April 2018</a:t>
            </a:r>
            <a:endParaRPr lang="en-US" kern="0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8</a:t>
            </a:fld>
            <a:endParaRPr lang="fr-FR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524" y="4707649"/>
            <a:ext cx="3500602" cy="2150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565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7957" y="2088931"/>
            <a:ext cx="8534400" cy="3006833"/>
          </a:xfrm>
        </p:spPr>
        <p:txBody>
          <a:bodyPr/>
          <a:lstStyle/>
          <a:p>
            <a:r>
              <a:rPr lang="fr-FR" dirty="0" smtClean="0"/>
              <a:t>BALLOON BOOK (PART BALLOON)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kern="0" dirty="0"/>
              <a:t>Balloon book developed by EASA</a:t>
            </a:r>
          </a:p>
          <a:p>
            <a:r>
              <a:rPr lang="en-US" kern="0" dirty="0"/>
              <a:t>Covering all aspects related to Balloons in one book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9</a:t>
            </a:fld>
            <a:endParaRPr lang="fr-FR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62" y="4703909"/>
            <a:ext cx="3524250" cy="200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006955"/>
      </p:ext>
    </p:extLst>
  </p:cSld>
  <p:clrMapOvr>
    <a:masterClrMapping/>
  </p:clrMapOvr>
</p:sld>
</file>

<file path=ppt/theme/theme1.xml><?xml version="1.0" encoding="utf-8"?>
<a:theme xmlns:a="http://schemas.openxmlformats.org/drawingml/2006/main" name="Secteur">
  <a:themeElements>
    <a:clrScheme name="Secteu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cteu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cteu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103</TotalTime>
  <Words>378</Words>
  <Application>Microsoft Office PowerPoint</Application>
  <PresentationFormat>Grand écran</PresentationFormat>
  <Paragraphs>90</Paragraphs>
  <Slides>14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1" baseType="lpstr">
      <vt:lpstr>SimSun</vt:lpstr>
      <vt:lpstr>Arial</vt:lpstr>
      <vt:lpstr>Calibri</vt:lpstr>
      <vt:lpstr>Century Gothic</vt:lpstr>
      <vt:lpstr>Times</vt:lpstr>
      <vt:lpstr>Wingdings 3</vt:lpstr>
      <vt:lpstr>Secteur</vt:lpstr>
      <vt:lpstr>  European Ballooning  Federation</vt:lpstr>
      <vt:lpstr>1. 2015 in review - P.L. &amp; K.A.</vt:lpstr>
      <vt:lpstr>Just a year ago…</vt:lpstr>
      <vt:lpstr>Which we started!</vt:lpstr>
      <vt:lpstr>Part M (L)</vt:lpstr>
      <vt:lpstr>Part fcl</vt:lpstr>
      <vt:lpstr>PART ATO</vt:lpstr>
      <vt:lpstr>PART OPS</vt:lpstr>
      <vt:lpstr>BALLOON BOOK (PART BALLOON)</vt:lpstr>
      <vt:lpstr>THE CHALLENGE</vt:lpstr>
      <vt:lpstr>2. Finance review: T.H.</vt:lpstr>
      <vt:lpstr>3. PROPOSED BUDGET 2016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European Ballooning  Federation</dc:title>
  <dc:creator>Patricia Lamy</dc:creator>
  <cp:lastModifiedBy>Patricia Lamy</cp:lastModifiedBy>
  <cp:revision>13</cp:revision>
  <cp:lastPrinted>2016-04-13T17:44:59Z</cp:lastPrinted>
  <dcterms:created xsi:type="dcterms:W3CDTF">2016-04-12T17:55:48Z</dcterms:created>
  <dcterms:modified xsi:type="dcterms:W3CDTF">2016-04-13T18:09:34Z</dcterms:modified>
</cp:coreProperties>
</file>