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0" r:id="rId1"/>
  </p:sldMasterIdLst>
  <p:notesMasterIdLst>
    <p:notesMasterId r:id="rId10"/>
  </p:notesMasterIdLst>
  <p:handoutMasterIdLst>
    <p:handoutMasterId r:id="rId11"/>
  </p:handoutMasterIdLst>
  <p:sldIdLst>
    <p:sldId id="257" r:id="rId2"/>
    <p:sldId id="282" r:id="rId3"/>
    <p:sldId id="267" r:id="rId4"/>
    <p:sldId id="283" r:id="rId5"/>
    <p:sldId id="284" r:id="rId6"/>
    <p:sldId id="285" r:id="rId7"/>
    <p:sldId id="287" r:id="rId8"/>
    <p:sldId id="286" r:id="rId9"/>
  </p:sldIdLst>
  <p:sldSz cx="12192000" cy="6858000"/>
  <p:notesSz cx="6805613" cy="9944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BD7C5-5506-49C7-B179-227B566C0173}" type="datetimeFigureOut">
              <a:rPr lang="fr-FR" smtClean="0"/>
              <a:t>14/05/2018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22905-5E46-4BCC-9BCC-3B9BB3AEE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117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2AE9A-3A6F-48C7-9BDF-1FAAAEC51DBB}" type="datetimeFigureOut">
              <a:rPr lang="fr-FR" smtClean="0"/>
              <a:t>14/05/2018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7CFE1-4659-47E6-950F-9ECC3FDB92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04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1454D-6F7F-4E32-B291-8BC81BFD0307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04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6996-3B43-427D-8FCC-949CBBBF0B36}" type="datetime1">
              <a:rPr lang="fr-FR" smtClean="0"/>
              <a:t>14/05/2018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359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9D76-A0CC-42D4-B966-7DC5E8F059DA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761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47E1-C527-4EA3-AF0C-F0666CE7F801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0080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47DB-A199-4CB8-8096-FE3D52A6940E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345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221C3-ACBA-46B9-A799-E51BC52EE2BF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1249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711E-92C3-43B5-B732-EBE1820FC17A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6509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52DC3-65E3-4506-A526-0F5713A49259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84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D2846-544B-4AEE-BFAB-77D7D4CB9422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7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>
              <a:defRPr/>
            </a:pPr>
            <a:endParaRPr lang="en-US" sz="1800" dirty="0">
              <a:latin typeface="Arial" pitchFamily="5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1691217" y="2168681"/>
            <a:ext cx="8788400" cy="332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br>
              <a:rPr lang="en-US" sz="2400" dirty="0">
                <a:latin typeface="Times" charset="0"/>
              </a:rPr>
            </a:br>
            <a:r>
              <a:rPr lang="en-US" sz="2400" dirty="0">
                <a:latin typeface="Times" charset="0"/>
              </a:rPr>
              <a:t> </a:t>
            </a:r>
            <a:br>
              <a:rPr lang="en-US" sz="2400" dirty="0">
                <a:latin typeface="Times" charset="0"/>
              </a:rPr>
            </a:br>
            <a:endParaRPr lang="en-US" sz="2400" dirty="0">
              <a:latin typeface="Times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14400" y="1370013"/>
            <a:ext cx="10363200" cy="1828800"/>
          </a:xfrm>
        </p:spPr>
        <p:txBody>
          <a:bodyPr lIns="88889" tIns="44445" rIns="88889" bIns="44445"/>
          <a:lstStyle>
            <a:lvl1pPr algn="ctr">
              <a:defRPr sz="3500" baseline="0"/>
            </a:lvl1pPr>
          </a:lstStyle>
          <a:p>
            <a:r>
              <a:rPr lang="en-US" altLang="en-US" dirty="0"/>
              <a:t>2016 GENERAL MEETING</a:t>
            </a:r>
            <a:br>
              <a:rPr lang="en-US" altLang="en-US" dirty="0"/>
            </a:br>
            <a:r>
              <a:rPr lang="en-US" altLang="en-US" dirty="0"/>
              <a:t>April 14th </a:t>
            </a:r>
            <a:br>
              <a:rPr lang="en-US" altLang="en-US" dirty="0"/>
            </a:br>
            <a:r>
              <a:rPr lang="en-US" altLang="en-US" dirty="0"/>
              <a:t>PARIS CDG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66" y="3429000"/>
            <a:ext cx="3057466" cy="243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6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326AC-EDA8-41D1-9FB6-DCD2CACBD48D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627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157B-E25F-46CA-A6A3-4DD9ED4708F3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5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187-4F0F-42F5-968C-69A9B6FA66F3}" type="datetime1">
              <a:rPr lang="fr-FR" smtClean="0"/>
              <a:t>14/05/2018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867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0789-F96C-4021-9552-E3001526B691}" type="datetime1">
              <a:rPr lang="fr-FR" smtClean="0"/>
              <a:t>14/05/2018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172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6276C-B605-437D-A858-67C69FC0657B}" type="datetime1">
              <a:rPr lang="fr-FR" smtClean="0"/>
              <a:t>14/05/2018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33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5CC77-E71F-478A-BD75-C60B2ECE45EB}" type="datetime1">
              <a:rPr lang="fr-FR" smtClean="0"/>
              <a:t>14/05/2018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9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2A7E6-3A95-46D9-AEE7-1CE37E4F4EAA}" type="datetime1">
              <a:rPr lang="fr-FR" smtClean="0"/>
              <a:t>14/05/2018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030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820E-5068-49FB-B7C7-8DD220E0A645}" type="datetime1">
              <a:rPr lang="fr-FR" smtClean="0"/>
              <a:t>14/05/2018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981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F587DA3-06F1-438B-8F54-53FB1CFC2B81}" type="datetime1">
              <a:rPr lang="fr-FR" smtClean="0"/>
              <a:t>14/05/2018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1982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60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4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GB" sz="2800" dirty="0"/>
            </a:br>
            <a:r>
              <a:rPr lang="en-GB" sz="2800" dirty="0"/>
              <a:t> </a:t>
            </a:r>
            <a:r>
              <a:rPr lang="en-GB" sz="5400" dirty="0"/>
              <a:t>European Ballooning</a:t>
            </a:r>
            <a:br>
              <a:rPr lang="en-GB" sz="5400" dirty="0"/>
            </a:br>
            <a:r>
              <a:rPr lang="en-GB" sz="5400" dirty="0"/>
              <a:t> Federation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General meeting</a:t>
            </a:r>
          </a:p>
          <a:p>
            <a:r>
              <a:rPr lang="fr-FR" dirty="0"/>
              <a:t>Brussels – May 15th 2018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2209800" y="-148167"/>
            <a:ext cx="7772400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889" tIns="44445" rIns="88889" bIns="44445" numCol="1" anchor="ctr" anchorCtr="0" compatLnSpc="1">
            <a:prstTxWarp prst="textNoShape">
              <a:avLst/>
            </a:prstTxWarp>
          </a:bodyPr>
          <a:lstStyle>
            <a:lvl1pPr algn="ctr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500" b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2pPr>
            <a:lvl3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3pPr>
            <a:lvl4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4pPr>
            <a:lvl5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br>
              <a:rPr lang="en-US" sz="3600" kern="0" dirty="0"/>
            </a:br>
            <a:br>
              <a:rPr lang="en-US" sz="3600" kern="0" dirty="0"/>
            </a:br>
            <a:endParaRPr lang="en-US" sz="3600" kern="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74" y="5184086"/>
            <a:ext cx="2543175" cy="146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6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2745" y="262465"/>
            <a:ext cx="8534400" cy="1507067"/>
          </a:xfrm>
        </p:spPr>
        <p:txBody>
          <a:bodyPr/>
          <a:lstStyle/>
          <a:p>
            <a:r>
              <a:rPr lang="fr-FR" dirty="0"/>
              <a:t>Meeting agenda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02745" y="2091267"/>
            <a:ext cx="8534400" cy="3615267"/>
          </a:xfrm>
        </p:spPr>
        <p:txBody>
          <a:bodyPr>
            <a:normAutofit/>
          </a:bodyPr>
          <a:lstStyle/>
          <a:p>
            <a:pPr>
              <a:buSzPct val="102000"/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tx1"/>
                </a:solidFill>
              </a:rPr>
              <a:t>Welcome</a:t>
            </a:r>
            <a:r>
              <a:rPr lang="fr-FR" dirty="0">
                <a:solidFill>
                  <a:schemeClr val="tx1"/>
                </a:solidFill>
              </a:rPr>
              <a:t> to All, by Patricia Lamy</a:t>
            </a:r>
          </a:p>
          <a:p>
            <a:pPr>
              <a:buSzPct val="102000"/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tx1"/>
                </a:solidFill>
              </a:rPr>
              <a:t>Year</a:t>
            </a:r>
            <a:r>
              <a:rPr lang="fr-FR" dirty="0">
                <a:solidFill>
                  <a:schemeClr val="tx1"/>
                </a:solidFill>
              </a:rPr>
              <a:t> 2017 report: by Karel Abbenes, and Phil Dunnington</a:t>
            </a:r>
          </a:p>
          <a:p>
            <a:pPr>
              <a:buSzPct val="102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Plans 2018-2020: Patricia Lamy, Karel Abbenes, Phil Dunnington</a:t>
            </a:r>
          </a:p>
          <a:p>
            <a:pPr>
              <a:buSzPct val="102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Finance report 2017: by Philippe de Cock and Jan Andersen</a:t>
            </a:r>
          </a:p>
          <a:p>
            <a:pPr>
              <a:buSzPct val="102000"/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tx1"/>
                </a:solidFill>
              </a:rPr>
              <a:t>Planned</a:t>
            </a:r>
            <a:r>
              <a:rPr lang="fr-FR" dirty="0">
                <a:solidFill>
                  <a:schemeClr val="tx1"/>
                </a:solidFill>
              </a:rPr>
              <a:t> budget 2018, by Philippe de Cock and Jan Andersen</a:t>
            </a:r>
          </a:p>
          <a:p>
            <a:pPr>
              <a:buSzPct val="102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Questions from </a:t>
            </a:r>
            <a:r>
              <a:rPr lang="fr-FR" dirty="0" err="1">
                <a:solidFill>
                  <a:schemeClr val="tx1"/>
                </a:solidFill>
              </a:rPr>
              <a:t>members</a:t>
            </a:r>
            <a:endParaRPr lang="fr-FR" dirty="0">
              <a:solidFill>
                <a:schemeClr val="tx1"/>
              </a:solidFill>
            </a:endParaRPr>
          </a:p>
          <a:p>
            <a:pPr>
              <a:buSzPct val="102000"/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tx1"/>
                </a:solidFill>
              </a:rPr>
              <a:t>Approval</a:t>
            </a:r>
            <a:r>
              <a:rPr lang="fr-FR" dirty="0">
                <a:solidFill>
                  <a:schemeClr val="tx1"/>
                </a:solidFill>
              </a:rPr>
              <a:t> of reports (All)</a:t>
            </a:r>
          </a:p>
          <a:p>
            <a:pPr>
              <a:buSzPct val="102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Lunch, discussion..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2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875" y="5517578"/>
            <a:ext cx="2333624" cy="134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66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1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0362" y="167483"/>
            <a:ext cx="8534400" cy="912456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2017 achievements &amp; left to do: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848696" y="1103586"/>
            <a:ext cx="8229600" cy="4674476"/>
          </a:xfrm>
        </p:spPr>
        <p:txBody>
          <a:bodyPr>
            <a:normAutofit/>
          </a:bodyPr>
          <a:lstStyle/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Operations: all set, Balloon CPB enforced from April 8</a:t>
            </a:r>
            <a:r>
              <a:rPr lang="en-US" sz="2400" kern="0" baseline="30000" dirty="0">
                <a:solidFill>
                  <a:schemeClr val="tx1"/>
                </a:solidFill>
              </a:rPr>
              <a:t>th</a:t>
            </a:r>
            <a:r>
              <a:rPr lang="en-US" sz="2400" kern="0" dirty="0">
                <a:solidFill>
                  <a:schemeClr val="tx1"/>
                </a:solidFill>
              </a:rPr>
              <a:t> 2019 on, with a 6 months delay for operators already possessing an AOC.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 err="1">
                <a:solidFill>
                  <a:schemeClr val="tx1"/>
                </a:solidFill>
              </a:rPr>
              <a:t>Licences</a:t>
            </a:r>
            <a:r>
              <a:rPr lang="en-US" sz="2400" kern="0" dirty="0">
                <a:solidFill>
                  <a:schemeClr val="tx1"/>
                </a:solidFill>
              </a:rPr>
              <a:t> &amp; medical: in due course. Important meeting today in Cologne, + workshop on June 21</a:t>
            </a:r>
            <a:r>
              <a:rPr lang="en-US" sz="2400" kern="0" baseline="30000" dirty="0">
                <a:solidFill>
                  <a:schemeClr val="tx1"/>
                </a:solidFill>
              </a:rPr>
              <a:t>st</a:t>
            </a:r>
            <a:r>
              <a:rPr lang="en-US" sz="2400" kern="0" dirty="0">
                <a:solidFill>
                  <a:schemeClr val="tx1"/>
                </a:solidFill>
              </a:rPr>
              <a:t>.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Training: DTO already in place, but NAAs not yet operational with tests, so training continues to be national until April 2020.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Political situation: we always have to be vigilant as very often, what is agreed in expert meetings is afterwards refused.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58550" y="6307139"/>
            <a:ext cx="762000" cy="331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55DEC3A-CC2C-428B-9CBF-C9FDFF3EDDDB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111" y="5540064"/>
            <a:ext cx="2216369" cy="137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40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6657" y="194732"/>
            <a:ext cx="8534400" cy="788679"/>
          </a:xfrm>
        </p:spPr>
        <p:txBody>
          <a:bodyPr/>
          <a:lstStyle/>
          <a:p>
            <a:r>
              <a:rPr lang="fr-FR" dirty="0"/>
              <a:t>Plans : 2018-2020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3346" y="2016124"/>
            <a:ext cx="8534400" cy="3359151"/>
          </a:xfrm>
        </p:spPr>
        <p:txBody>
          <a:bodyPr>
            <a:noAutofit/>
          </a:bodyPr>
          <a:lstStyle/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It </a:t>
            </a:r>
            <a:r>
              <a:rPr lang="fr-FR" sz="1800" dirty="0" err="1">
                <a:solidFill>
                  <a:schemeClr val="tx1"/>
                </a:solidFill>
              </a:rPr>
              <a:t>seems</a:t>
            </a:r>
            <a:r>
              <a:rPr lang="fr-FR" sz="1800" dirty="0">
                <a:solidFill>
                  <a:schemeClr val="tx1"/>
                </a:solidFill>
              </a:rPr>
              <a:t> to </a:t>
            </a:r>
            <a:r>
              <a:rPr lang="fr-FR" sz="1800" dirty="0" err="1">
                <a:solidFill>
                  <a:schemeClr val="tx1"/>
                </a:solidFill>
              </a:rPr>
              <a:t>make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sense</a:t>
            </a:r>
            <a:r>
              <a:rPr lang="fr-FR" sz="1800" dirty="0">
                <a:solidFill>
                  <a:schemeClr val="tx1"/>
                </a:solidFill>
              </a:rPr>
              <a:t> to </a:t>
            </a:r>
            <a:r>
              <a:rPr lang="fr-FR" sz="1800" dirty="0" err="1">
                <a:solidFill>
                  <a:schemeClr val="tx1"/>
                </a:solidFill>
              </a:rPr>
              <a:t>draw</a:t>
            </a:r>
            <a:r>
              <a:rPr lang="fr-FR" sz="1800" dirty="0">
                <a:solidFill>
                  <a:schemeClr val="tx1"/>
                </a:solidFill>
              </a:rPr>
              <a:t> a 2 </a:t>
            </a:r>
            <a:r>
              <a:rPr lang="fr-FR" sz="1800" dirty="0" err="1">
                <a:solidFill>
                  <a:schemeClr val="tx1"/>
                </a:solidFill>
              </a:rPr>
              <a:t>years</a:t>
            </a:r>
            <a:r>
              <a:rPr lang="fr-FR" sz="1800" dirty="0">
                <a:solidFill>
                  <a:schemeClr val="tx1"/>
                </a:solidFill>
              </a:rPr>
              <a:t> plan, as the </a:t>
            </a:r>
            <a:r>
              <a:rPr lang="fr-FR" sz="1800" dirty="0" err="1">
                <a:solidFill>
                  <a:schemeClr val="tx1"/>
                </a:solidFill>
              </a:rPr>
              <a:t>whole</a:t>
            </a:r>
            <a:r>
              <a:rPr lang="fr-FR" sz="1800" dirty="0">
                <a:solidFill>
                  <a:schemeClr val="tx1"/>
                </a:solidFill>
              </a:rPr>
              <a:t> « package » of </a:t>
            </a:r>
            <a:r>
              <a:rPr lang="fr-FR" sz="1800" dirty="0" err="1">
                <a:solidFill>
                  <a:schemeClr val="tx1"/>
                </a:solidFill>
              </a:rPr>
              <a:t>balloon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regulations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should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be</a:t>
            </a:r>
            <a:r>
              <a:rPr lang="fr-FR" sz="1800" dirty="0">
                <a:solidFill>
                  <a:schemeClr val="tx1"/>
                </a:solidFill>
              </a:rPr>
              <a:t> in place on April 8th 2020.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To </a:t>
            </a:r>
            <a:r>
              <a:rPr lang="fr-FR" sz="1800" dirty="0" err="1">
                <a:solidFill>
                  <a:schemeClr val="tx1"/>
                </a:solidFill>
              </a:rPr>
              <a:t>be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done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with</a:t>
            </a:r>
            <a:r>
              <a:rPr lang="fr-FR" sz="1800" dirty="0">
                <a:solidFill>
                  <a:schemeClr val="tx1"/>
                </a:solidFill>
              </a:rPr>
              <a:t> EASA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FCL: </a:t>
            </a:r>
            <a:r>
              <a:rPr lang="fr-FR" sz="1600" dirty="0" err="1">
                <a:solidFill>
                  <a:schemeClr val="tx1"/>
                </a:solidFill>
              </a:rPr>
              <a:t>We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need</a:t>
            </a:r>
            <a:r>
              <a:rPr lang="fr-FR" sz="1600" dirty="0">
                <a:solidFill>
                  <a:schemeClr val="tx1"/>
                </a:solidFill>
              </a:rPr>
              <a:t> to finish the </a:t>
            </a:r>
            <a:r>
              <a:rPr lang="fr-FR" sz="1600" dirty="0" err="1">
                <a:solidFill>
                  <a:schemeClr val="tx1"/>
                </a:solidFill>
              </a:rPr>
              <a:t>work</a:t>
            </a:r>
            <a:r>
              <a:rPr lang="fr-FR" sz="1600" dirty="0">
                <a:solidFill>
                  <a:schemeClr val="tx1"/>
                </a:solidFill>
              </a:rPr>
              <a:t> on licences. There </a:t>
            </a:r>
            <a:r>
              <a:rPr lang="fr-FR" sz="1600" dirty="0" err="1">
                <a:solidFill>
                  <a:schemeClr val="tx1"/>
                </a:solidFill>
              </a:rPr>
              <a:t>is</a:t>
            </a:r>
            <a:r>
              <a:rPr lang="fr-FR" sz="1600" dirty="0">
                <a:solidFill>
                  <a:schemeClr val="tx1"/>
                </a:solidFill>
              </a:rPr>
              <a:t> a </a:t>
            </a:r>
            <a:r>
              <a:rPr lang="fr-FR" sz="1600" dirty="0" err="1">
                <a:solidFill>
                  <a:schemeClr val="tx1"/>
                </a:solidFill>
              </a:rPr>
              <a:t>very</a:t>
            </a:r>
            <a:r>
              <a:rPr lang="fr-FR" sz="1600" dirty="0">
                <a:solidFill>
                  <a:schemeClr val="tx1"/>
                </a:solidFill>
              </a:rPr>
              <a:t> important meeting </a:t>
            </a:r>
            <a:r>
              <a:rPr lang="fr-FR" sz="1600" dirty="0" err="1">
                <a:solidFill>
                  <a:schemeClr val="tx1"/>
                </a:solidFill>
              </a:rPr>
              <a:t>this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very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day</a:t>
            </a:r>
            <a:r>
              <a:rPr lang="fr-FR" sz="1600" dirty="0">
                <a:solidFill>
                  <a:schemeClr val="tx1"/>
                </a:solidFill>
              </a:rPr>
              <a:t> (</a:t>
            </a:r>
            <a:r>
              <a:rPr lang="fr-FR" sz="1600" dirty="0" err="1">
                <a:solidFill>
                  <a:schemeClr val="tx1"/>
                </a:solidFill>
              </a:rPr>
              <a:t>may</a:t>
            </a:r>
            <a:r>
              <a:rPr lang="fr-FR" sz="1600" dirty="0">
                <a:solidFill>
                  <a:schemeClr val="tx1"/>
                </a:solidFill>
              </a:rPr>
              <a:t> 15th) to </a:t>
            </a:r>
            <a:r>
              <a:rPr lang="fr-FR" sz="1600" dirty="0" err="1">
                <a:solidFill>
                  <a:schemeClr val="tx1"/>
                </a:solidFill>
              </a:rPr>
              <a:t>which</a:t>
            </a:r>
            <a:r>
              <a:rPr lang="fr-FR" sz="1600" dirty="0">
                <a:solidFill>
                  <a:schemeClr val="tx1"/>
                </a:solidFill>
              </a:rPr>
              <a:t> Karel </a:t>
            </a:r>
            <a:r>
              <a:rPr lang="fr-FR" sz="1600" dirty="0" err="1">
                <a:solidFill>
                  <a:schemeClr val="tx1"/>
                </a:solidFill>
              </a:rPr>
              <a:t>is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attending</a:t>
            </a:r>
            <a:r>
              <a:rPr lang="fr-FR" sz="1600" dirty="0">
                <a:solidFill>
                  <a:schemeClr val="tx1"/>
                </a:solidFill>
              </a:rPr>
              <a:t>, + the workshop on June 21st, and </a:t>
            </a:r>
            <a:r>
              <a:rPr lang="fr-FR" sz="1600" dirty="0" err="1">
                <a:solidFill>
                  <a:schemeClr val="tx1"/>
                </a:solidFill>
              </a:rPr>
              <a:t>after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that</a:t>
            </a:r>
            <a:r>
              <a:rPr lang="fr-FR" sz="1600" dirty="0">
                <a:solidFill>
                  <a:schemeClr val="tx1"/>
                </a:solidFill>
              </a:rPr>
              <a:t>, all the discussions </a:t>
            </a:r>
            <a:r>
              <a:rPr lang="fr-FR" sz="1600" dirty="0" err="1">
                <a:solidFill>
                  <a:schemeClr val="tx1"/>
                </a:solidFill>
              </a:rPr>
              <a:t>with</a:t>
            </a:r>
            <a:r>
              <a:rPr lang="fr-FR" sz="1600" dirty="0">
                <a:solidFill>
                  <a:schemeClr val="tx1"/>
                </a:solidFill>
              </a:rPr>
              <a:t> the </a:t>
            </a:r>
            <a:r>
              <a:rPr lang="fr-FR" sz="1600" dirty="0" err="1">
                <a:solidFill>
                  <a:schemeClr val="tx1"/>
                </a:solidFill>
              </a:rPr>
              <a:t>jurists</a:t>
            </a:r>
            <a:r>
              <a:rPr lang="fr-FR" sz="1600" dirty="0">
                <a:solidFill>
                  <a:schemeClr val="tx1"/>
                </a:solidFill>
              </a:rPr>
              <a:t>, and the </a:t>
            </a:r>
            <a:r>
              <a:rPr lang="fr-FR" sz="1600" dirty="0" err="1">
                <a:solidFill>
                  <a:schemeClr val="tx1"/>
                </a:solidFill>
              </a:rPr>
              <a:t>implementation</a:t>
            </a:r>
            <a:r>
              <a:rPr lang="fr-FR" sz="1600" dirty="0">
                <a:solidFill>
                  <a:schemeClr val="tx1"/>
                </a:solidFill>
              </a:rPr>
              <a:t> of the AMC and the GM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chemeClr val="tx1"/>
                </a:solidFill>
              </a:rPr>
              <a:t>Medical</a:t>
            </a:r>
            <a:r>
              <a:rPr lang="fr-FR" sz="1600" dirty="0">
                <a:solidFill>
                  <a:schemeClr val="tx1"/>
                </a:solidFill>
              </a:rPr>
              <a:t>: </a:t>
            </a:r>
            <a:r>
              <a:rPr lang="fr-FR" sz="1600" dirty="0" err="1">
                <a:solidFill>
                  <a:schemeClr val="tx1"/>
                </a:solidFill>
              </a:rPr>
              <a:t>although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we</a:t>
            </a:r>
            <a:r>
              <a:rPr lang="fr-FR" sz="1600" dirty="0">
                <a:solidFill>
                  <a:schemeClr val="tx1"/>
                </a:solidFill>
              </a:rPr>
              <a:t> have </a:t>
            </a:r>
            <a:r>
              <a:rPr lang="fr-FR" sz="1600" dirty="0" err="1">
                <a:solidFill>
                  <a:schemeClr val="tx1"/>
                </a:solidFill>
              </a:rPr>
              <a:t>had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several</a:t>
            </a:r>
            <a:r>
              <a:rPr lang="fr-FR" sz="1600" dirty="0">
                <a:solidFill>
                  <a:schemeClr val="tx1"/>
                </a:solidFill>
              </a:rPr>
              <a:t> discussions about </a:t>
            </a:r>
            <a:r>
              <a:rPr lang="fr-FR" sz="1600" dirty="0" err="1">
                <a:solidFill>
                  <a:schemeClr val="tx1"/>
                </a:solidFill>
              </a:rPr>
              <a:t>maintaining</a:t>
            </a:r>
            <a:r>
              <a:rPr lang="fr-FR" sz="1600" dirty="0">
                <a:solidFill>
                  <a:schemeClr val="tx1"/>
                </a:solidFill>
              </a:rPr>
              <a:t> a « light » </a:t>
            </a:r>
            <a:r>
              <a:rPr lang="fr-FR" sz="1600" dirty="0" err="1">
                <a:solidFill>
                  <a:schemeClr val="tx1"/>
                </a:solidFill>
              </a:rPr>
              <a:t>medical</a:t>
            </a:r>
            <a:r>
              <a:rPr lang="fr-FR" sz="1600" dirty="0">
                <a:solidFill>
                  <a:schemeClr val="tx1"/>
                </a:solidFill>
              </a:rPr>
              <a:t> for </a:t>
            </a:r>
            <a:r>
              <a:rPr lang="fr-FR" sz="1600" dirty="0" err="1">
                <a:solidFill>
                  <a:schemeClr val="tx1"/>
                </a:solidFill>
              </a:rPr>
              <a:t>leisure</a:t>
            </a:r>
            <a:r>
              <a:rPr lang="fr-FR" sz="1600" dirty="0">
                <a:solidFill>
                  <a:schemeClr val="tx1"/>
                </a:solidFill>
              </a:rPr>
              <a:t> pilots, but </a:t>
            </a:r>
            <a:r>
              <a:rPr lang="fr-FR" sz="1600" dirty="0" err="1">
                <a:solidFill>
                  <a:schemeClr val="tx1"/>
                </a:solidFill>
              </a:rPr>
              <a:t>this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is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still</a:t>
            </a:r>
            <a:r>
              <a:rPr lang="fr-FR" sz="1600" dirty="0">
                <a:solidFill>
                  <a:schemeClr val="tx1"/>
                </a:solidFill>
              </a:rPr>
              <a:t> to </a:t>
            </a:r>
            <a:r>
              <a:rPr lang="fr-FR" sz="1600" dirty="0" err="1">
                <a:solidFill>
                  <a:schemeClr val="tx1"/>
                </a:solidFill>
              </a:rPr>
              <a:t>be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achieved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fr-FR" sz="1800" dirty="0" err="1">
                <a:solidFill>
                  <a:schemeClr val="tx1"/>
                </a:solidFill>
              </a:rPr>
              <a:t>Further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work</a:t>
            </a:r>
            <a:r>
              <a:rPr lang="fr-FR" sz="1800" dirty="0">
                <a:solidFill>
                  <a:schemeClr val="tx1"/>
                </a:solidFill>
              </a:rPr>
              <a:t> to </a:t>
            </a:r>
            <a:r>
              <a:rPr lang="fr-FR" sz="1800" dirty="0" err="1">
                <a:solidFill>
                  <a:schemeClr val="tx1"/>
                </a:solidFill>
              </a:rPr>
              <a:t>be</a:t>
            </a:r>
            <a:r>
              <a:rPr lang="fr-FR" sz="1800" dirty="0">
                <a:solidFill>
                  <a:schemeClr val="tx1"/>
                </a:solidFill>
              </a:rPr>
              <a:t> </a:t>
            </a:r>
            <a:r>
              <a:rPr lang="fr-FR" sz="1800" dirty="0" err="1">
                <a:solidFill>
                  <a:schemeClr val="tx1"/>
                </a:solidFill>
              </a:rPr>
              <a:t>done</a:t>
            </a:r>
            <a:endParaRPr lang="fr-FR" sz="1800" dirty="0">
              <a:solidFill>
                <a:schemeClr val="tx1"/>
              </a:solidFill>
            </a:endParaRP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OPS &amp; DTO : all set, but the </a:t>
            </a:r>
            <a:r>
              <a:rPr lang="fr-FR" sz="1600" dirty="0" err="1">
                <a:solidFill>
                  <a:schemeClr val="tx1"/>
                </a:solidFill>
              </a:rPr>
              <a:t>implementation</a:t>
            </a:r>
            <a:r>
              <a:rPr lang="fr-FR" sz="1600" dirty="0">
                <a:solidFill>
                  <a:schemeClr val="tx1"/>
                </a:solidFill>
              </a:rPr>
              <a:t> in </a:t>
            </a:r>
            <a:r>
              <a:rPr lang="fr-FR" sz="1600" dirty="0" err="1">
                <a:solidFill>
                  <a:schemeClr val="tx1"/>
                </a:solidFill>
              </a:rPr>
              <a:t>each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member</a:t>
            </a:r>
            <a:r>
              <a:rPr lang="fr-FR" sz="1600" dirty="0">
                <a:solidFill>
                  <a:schemeClr val="tx1"/>
                </a:solidFill>
              </a:rPr>
              <a:t> state </a:t>
            </a:r>
            <a:r>
              <a:rPr lang="fr-FR" sz="1600" dirty="0" err="1">
                <a:solidFill>
                  <a:schemeClr val="tx1"/>
                </a:solidFill>
              </a:rPr>
              <a:t>will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certainly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be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difficult</a:t>
            </a:r>
            <a:r>
              <a:rPr lang="fr-FR" sz="1600" dirty="0">
                <a:solidFill>
                  <a:schemeClr val="tx1"/>
                </a:solidFill>
              </a:rPr>
              <a:t> and EBF </a:t>
            </a:r>
            <a:r>
              <a:rPr lang="fr-FR" sz="1600" dirty="0" err="1">
                <a:solidFill>
                  <a:schemeClr val="tx1"/>
                </a:solidFill>
              </a:rPr>
              <a:t>may</a:t>
            </a:r>
            <a:r>
              <a:rPr lang="fr-FR" sz="1600" dirty="0">
                <a:solidFill>
                  <a:schemeClr val="tx1"/>
                </a:solidFill>
              </a:rPr>
              <a:t> have a key </a:t>
            </a:r>
            <a:r>
              <a:rPr lang="fr-FR" sz="1600" dirty="0" err="1">
                <a:solidFill>
                  <a:schemeClr val="tx1"/>
                </a:solidFill>
              </a:rPr>
              <a:t>role</a:t>
            </a:r>
            <a:r>
              <a:rPr lang="fr-FR" sz="1600" dirty="0">
                <a:solidFill>
                  <a:schemeClr val="tx1"/>
                </a:solidFill>
              </a:rPr>
              <a:t> to </a:t>
            </a:r>
            <a:r>
              <a:rPr lang="fr-FR" sz="1600" dirty="0" err="1">
                <a:solidFill>
                  <a:schemeClr val="tx1"/>
                </a:solidFill>
              </a:rPr>
              <a:t>play</a:t>
            </a:r>
            <a:r>
              <a:rPr lang="fr-FR" sz="1600" dirty="0">
                <a:solidFill>
                  <a:schemeClr val="tx1"/>
                </a:solidFill>
              </a:rPr>
              <a:t>. Example: </a:t>
            </a:r>
            <a:r>
              <a:rPr lang="fr-FR" sz="1600" dirty="0" err="1">
                <a:solidFill>
                  <a:schemeClr val="tx1"/>
                </a:solidFill>
              </a:rPr>
              <a:t>Belgium</a:t>
            </a:r>
            <a:r>
              <a:rPr lang="fr-FR" sz="1600" dirty="0">
                <a:solidFill>
                  <a:schemeClr val="tx1"/>
                </a:solidFill>
              </a:rPr>
              <a:t>.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Non </a:t>
            </a:r>
            <a:r>
              <a:rPr lang="fr-FR" sz="1600" dirty="0" err="1">
                <a:solidFill>
                  <a:schemeClr val="tx1"/>
                </a:solidFill>
              </a:rPr>
              <a:t>European</a:t>
            </a:r>
            <a:r>
              <a:rPr lang="fr-FR" sz="1600" dirty="0">
                <a:solidFill>
                  <a:schemeClr val="tx1"/>
                </a:solidFill>
              </a:rPr>
              <a:t> countries are </a:t>
            </a:r>
            <a:r>
              <a:rPr lang="fr-FR" sz="1600" dirty="0" err="1">
                <a:solidFill>
                  <a:schemeClr val="tx1"/>
                </a:solidFill>
              </a:rPr>
              <a:t>also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interested</a:t>
            </a:r>
            <a:r>
              <a:rPr lang="fr-FR" sz="1600" dirty="0">
                <a:solidFill>
                  <a:schemeClr val="tx1"/>
                </a:solidFill>
              </a:rPr>
              <a:t> in </a:t>
            </a:r>
            <a:r>
              <a:rPr lang="fr-FR" sz="1600" dirty="0" err="1">
                <a:solidFill>
                  <a:schemeClr val="tx1"/>
                </a:solidFill>
              </a:rPr>
              <a:t>adopting</a:t>
            </a:r>
            <a:r>
              <a:rPr lang="fr-FR" sz="1600" dirty="0">
                <a:solidFill>
                  <a:schemeClr val="tx1"/>
                </a:solidFill>
              </a:rPr>
              <a:t> new </a:t>
            </a:r>
            <a:r>
              <a:rPr lang="fr-FR" sz="1600" dirty="0" err="1">
                <a:solidFill>
                  <a:schemeClr val="tx1"/>
                </a:solidFill>
              </a:rPr>
              <a:t>rules</a:t>
            </a:r>
            <a:r>
              <a:rPr lang="fr-FR" sz="1600" dirty="0">
                <a:solidFill>
                  <a:schemeClr val="tx1"/>
                </a:solidFill>
              </a:rPr>
              <a:t>. Do </a:t>
            </a:r>
            <a:r>
              <a:rPr lang="fr-FR" sz="1600" dirty="0" err="1">
                <a:solidFill>
                  <a:schemeClr val="tx1"/>
                </a:solidFill>
              </a:rPr>
              <a:t>we</a:t>
            </a:r>
            <a:r>
              <a:rPr lang="fr-FR" sz="1600" dirty="0">
                <a:solidFill>
                  <a:schemeClr val="tx1"/>
                </a:solidFill>
              </a:rPr>
              <a:t> (and do </a:t>
            </a:r>
            <a:r>
              <a:rPr lang="fr-FR" sz="1600" dirty="0" err="1">
                <a:solidFill>
                  <a:schemeClr val="tx1"/>
                </a:solidFill>
              </a:rPr>
              <a:t>we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want</a:t>
            </a:r>
            <a:r>
              <a:rPr lang="fr-FR" sz="1600" dirty="0">
                <a:solidFill>
                  <a:schemeClr val="tx1"/>
                </a:solidFill>
              </a:rPr>
              <a:t> to) </a:t>
            </a:r>
            <a:r>
              <a:rPr lang="fr-FR" sz="1600" dirty="0" err="1">
                <a:solidFill>
                  <a:schemeClr val="tx1"/>
                </a:solidFill>
              </a:rPr>
              <a:t>play</a:t>
            </a:r>
            <a:r>
              <a:rPr lang="fr-FR" sz="1600" dirty="0">
                <a:solidFill>
                  <a:schemeClr val="tx1"/>
                </a:solidFill>
              </a:rPr>
              <a:t> a part </a:t>
            </a:r>
            <a:r>
              <a:rPr lang="fr-FR" sz="1600" dirty="0" err="1">
                <a:solidFill>
                  <a:schemeClr val="tx1"/>
                </a:solidFill>
              </a:rPr>
              <a:t>there</a:t>
            </a:r>
            <a:r>
              <a:rPr lang="fr-FR" sz="1600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4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546" y="5536727"/>
            <a:ext cx="2300286" cy="132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79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6022" y="200554"/>
            <a:ext cx="8534400" cy="1507067"/>
          </a:xfrm>
        </p:spPr>
        <p:txBody>
          <a:bodyPr/>
          <a:lstStyle/>
          <a:p>
            <a:r>
              <a:rPr lang="fr-FR" dirty="0"/>
              <a:t>Finance report 2017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4145" y="2455333"/>
            <a:ext cx="8534400" cy="3615267"/>
          </a:xfrm>
        </p:spPr>
        <p:txBody>
          <a:bodyPr/>
          <a:lstStyle/>
          <a:p>
            <a:r>
              <a:rPr lang="fr-FR" dirty="0" err="1"/>
              <a:t>See</a:t>
            </a:r>
            <a:r>
              <a:rPr lang="fr-FR" dirty="0"/>
              <a:t> Jan Andersen Finance report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5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422" y="5457825"/>
            <a:ext cx="2437652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8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904" y="270932"/>
            <a:ext cx="8534400" cy="1507067"/>
          </a:xfrm>
        </p:spPr>
        <p:txBody>
          <a:bodyPr/>
          <a:lstStyle/>
          <a:p>
            <a:r>
              <a:rPr lang="fr-FR" dirty="0"/>
              <a:t>Budget 2018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4145" y="2455333"/>
            <a:ext cx="8534400" cy="3615267"/>
          </a:xfrm>
        </p:spPr>
        <p:txBody>
          <a:bodyPr/>
          <a:lstStyle/>
          <a:p>
            <a:r>
              <a:rPr lang="fr-FR" dirty="0"/>
              <a:t>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discussed</a:t>
            </a:r>
            <a:r>
              <a:rPr lang="fr-FR" dirty="0"/>
              <a:t> in session,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not </a:t>
            </a:r>
            <a:r>
              <a:rPr lang="fr-FR" dirty="0" err="1"/>
              <a:t>forget</a:t>
            </a:r>
            <a:r>
              <a:rPr lang="fr-FR" dirty="0"/>
              <a:t> the question of </a:t>
            </a:r>
            <a:r>
              <a:rPr lang="fr-FR" dirty="0" err="1"/>
              <a:t>membership</a:t>
            </a:r>
            <a:r>
              <a:rPr lang="fr-FR" dirty="0"/>
              <a:t> </a:t>
            </a:r>
            <a:r>
              <a:rPr lang="fr-FR" dirty="0" err="1"/>
              <a:t>fees</a:t>
            </a:r>
            <a:r>
              <a:rPr lang="fr-FR" dirty="0"/>
              <a:t> </a:t>
            </a:r>
            <a:r>
              <a:rPr lang="fr-FR" dirty="0" err="1"/>
              <a:t>raised</a:t>
            </a:r>
            <a:r>
              <a:rPr lang="fr-FR" dirty="0"/>
              <a:t> by </a:t>
            </a:r>
            <a:r>
              <a:rPr lang="fr-FR" dirty="0" err="1"/>
              <a:t>Denmark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6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45" y="5468778"/>
            <a:ext cx="2095499" cy="120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34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904" y="270932"/>
            <a:ext cx="8534400" cy="1507067"/>
          </a:xfrm>
        </p:spPr>
        <p:txBody>
          <a:bodyPr/>
          <a:lstStyle/>
          <a:p>
            <a:r>
              <a:rPr lang="fr-FR" dirty="0"/>
              <a:t>Questions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4145" y="2455333"/>
            <a:ext cx="8534400" cy="3615267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One important question </a:t>
            </a:r>
            <a:r>
              <a:rPr lang="fr-FR" dirty="0" err="1">
                <a:solidFill>
                  <a:schemeClr val="tx1"/>
                </a:solidFill>
              </a:rPr>
              <a:t>is</a:t>
            </a:r>
            <a:r>
              <a:rPr lang="fr-FR" dirty="0">
                <a:solidFill>
                  <a:schemeClr val="tx1"/>
                </a:solidFill>
              </a:rPr>
              <a:t> the </a:t>
            </a:r>
            <a:r>
              <a:rPr lang="fr-FR" dirty="0" err="1">
                <a:solidFill>
                  <a:schemeClr val="tx1"/>
                </a:solidFill>
              </a:rPr>
              <a:t>consistence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between</a:t>
            </a:r>
            <a:r>
              <a:rPr lang="fr-FR" dirty="0">
                <a:solidFill>
                  <a:schemeClr val="tx1"/>
                </a:solidFill>
              </a:rPr>
              <a:t> countries. </a:t>
            </a:r>
            <a:r>
              <a:rPr lang="fr-FR" dirty="0" err="1">
                <a:solidFill>
                  <a:schemeClr val="tx1"/>
                </a:solidFill>
              </a:rPr>
              <a:t>We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already</a:t>
            </a:r>
            <a:r>
              <a:rPr lang="fr-FR" dirty="0">
                <a:solidFill>
                  <a:schemeClr val="tx1"/>
                </a:solidFill>
              </a:rPr>
              <a:t> have a </a:t>
            </a:r>
            <a:r>
              <a:rPr lang="fr-FR" dirty="0" err="1">
                <a:solidFill>
                  <a:schemeClr val="tx1"/>
                </a:solidFill>
              </a:rPr>
              <a:t>problem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with</a:t>
            </a:r>
            <a:r>
              <a:rPr lang="fr-FR" dirty="0">
                <a:solidFill>
                  <a:schemeClr val="tx1"/>
                </a:solidFill>
              </a:rPr>
              <a:t> the BPL. </a:t>
            </a:r>
          </a:p>
          <a:p>
            <a:r>
              <a:rPr lang="fr-FR" dirty="0">
                <a:solidFill>
                  <a:schemeClr val="tx1"/>
                </a:solidFill>
              </a:rPr>
              <a:t>Example of Mathieu Decock. </a:t>
            </a:r>
            <a:r>
              <a:rPr lang="fr-FR" dirty="0" err="1">
                <a:solidFill>
                  <a:schemeClr val="tx1"/>
                </a:solidFill>
              </a:rPr>
              <a:t>Belgian</a:t>
            </a:r>
            <a:r>
              <a:rPr lang="fr-FR" dirty="0">
                <a:solidFill>
                  <a:schemeClr val="tx1"/>
                </a:solidFill>
              </a:rPr>
              <a:t> pilot, French licence. He </a:t>
            </a:r>
            <a:r>
              <a:rPr lang="fr-FR" dirty="0" err="1">
                <a:solidFill>
                  <a:schemeClr val="tx1"/>
                </a:solidFill>
              </a:rPr>
              <a:t>converted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his</a:t>
            </a:r>
            <a:r>
              <a:rPr lang="fr-FR" dirty="0">
                <a:solidFill>
                  <a:schemeClr val="tx1"/>
                </a:solidFill>
              </a:rPr>
              <a:t> licence to a BPL, to fly commercial in </a:t>
            </a:r>
            <a:r>
              <a:rPr lang="fr-FR" dirty="0" err="1">
                <a:solidFill>
                  <a:schemeClr val="tx1"/>
                </a:solidFill>
              </a:rPr>
              <a:t>Belgium</a:t>
            </a:r>
            <a:r>
              <a:rPr lang="fr-FR" dirty="0">
                <a:solidFill>
                  <a:schemeClr val="tx1"/>
                </a:solidFill>
              </a:rPr>
              <a:t>. On the French licence, </a:t>
            </a:r>
            <a:r>
              <a:rPr lang="fr-FR" dirty="0" err="1">
                <a:solidFill>
                  <a:schemeClr val="tx1"/>
                </a:solidFill>
              </a:rPr>
              <a:t>there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is</a:t>
            </a:r>
            <a:r>
              <a:rPr lang="fr-FR" dirty="0">
                <a:solidFill>
                  <a:schemeClr val="tx1"/>
                </a:solidFill>
              </a:rPr>
              <a:t> no mention of commercial </a:t>
            </a:r>
            <a:r>
              <a:rPr lang="fr-FR" dirty="0" err="1">
                <a:solidFill>
                  <a:schemeClr val="tx1"/>
                </a:solidFill>
              </a:rPr>
              <a:t>ability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although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is</a:t>
            </a:r>
            <a:r>
              <a:rPr lang="fr-FR" dirty="0">
                <a:solidFill>
                  <a:schemeClr val="tx1"/>
                </a:solidFill>
              </a:rPr>
              <a:t> a </a:t>
            </a:r>
            <a:r>
              <a:rPr lang="fr-FR" dirty="0" err="1">
                <a:solidFill>
                  <a:schemeClr val="tx1"/>
                </a:solidFill>
              </a:rPr>
              <a:t>valid</a:t>
            </a:r>
            <a:r>
              <a:rPr lang="fr-FR" dirty="0">
                <a:solidFill>
                  <a:schemeClr val="tx1"/>
                </a:solidFill>
              </a:rPr>
              <a:t> commercial licence. </a:t>
            </a:r>
            <a:r>
              <a:rPr lang="fr-FR" dirty="0" err="1">
                <a:solidFill>
                  <a:schemeClr val="tx1"/>
                </a:solidFill>
              </a:rPr>
              <a:t>Belgium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requires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this</a:t>
            </a:r>
            <a:r>
              <a:rPr lang="fr-FR" dirty="0">
                <a:solidFill>
                  <a:schemeClr val="tx1"/>
                </a:solidFill>
              </a:rPr>
              <a:t> mention, and refuses to Mathieu the </a:t>
            </a:r>
            <a:r>
              <a:rPr lang="fr-FR" dirty="0" err="1">
                <a:solidFill>
                  <a:schemeClr val="tx1"/>
                </a:solidFill>
              </a:rPr>
              <a:t>authorization</a:t>
            </a:r>
            <a:r>
              <a:rPr lang="fr-FR" dirty="0">
                <a:solidFill>
                  <a:schemeClr val="tx1"/>
                </a:solidFill>
              </a:rPr>
              <a:t> to </a:t>
            </a:r>
            <a:r>
              <a:rPr lang="fr-FR" dirty="0" err="1">
                <a:solidFill>
                  <a:schemeClr val="tx1"/>
                </a:solidFill>
              </a:rPr>
              <a:t>work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unless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his</a:t>
            </a:r>
            <a:r>
              <a:rPr lang="fr-FR" dirty="0">
                <a:solidFill>
                  <a:schemeClr val="tx1"/>
                </a:solidFill>
              </a:rPr>
              <a:t> licence </a:t>
            </a:r>
            <a:r>
              <a:rPr lang="fr-FR" dirty="0" err="1">
                <a:solidFill>
                  <a:schemeClr val="tx1"/>
                </a:solidFill>
              </a:rPr>
              <a:t>bears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it</a:t>
            </a:r>
            <a:r>
              <a:rPr lang="fr-FR" dirty="0">
                <a:solidFill>
                  <a:schemeClr val="tx1"/>
                </a:solidFill>
              </a:rPr>
              <a:t> or </a:t>
            </a:r>
            <a:r>
              <a:rPr lang="fr-FR" dirty="0" err="1">
                <a:solidFill>
                  <a:schemeClr val="tx1"/>
                </a:solidFill>
              </a:rPr>
              <a:t>he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produces</a:t>
            </a:r>
            <a:r>
              <a:rPr lang="fr-FR" dirty="0">
                <a:solidFill>
                  <a:schemeClr val="tx1"/>
                </a:solidFill>
              </a:rPr>
              <a:t> an original </a:t>
            </a:r>
            <a:r>
              <a:rPr lang="fr-FR" dirty="0" err="1">
                <a:solidFill>
                  <a:schemeClr val="tx1"/>
                </a:solidFill>
              </a:rPr>
              <a:t>letter</a:t>
            </a:r>
            <a:r>
              <a:rPr lang="fr-FR" dirty="0">
                <a:solidFill>
                  <a:schemeClr val="tx1"/>
                </a:solidFill>
              </a:rPr>
              <a:t> from DGAC </a:t>
            </a:r>
            <a:r>
              <a:rPr lang="fr-FR" dirty="0" err="1">
                <a:solidFill>
                  <a:schemeClr val="tx1"/>
                </a:solidFill>
              </a:rPr>
              <a:t>saying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he</a:t>
            </a:r>
            <a:r>
              <a:rPr lang="fr-FR" dirty="0">
                <a:solidFill>
                  <a:schemeClr val="tx1"/>
                </a:solidFill>
              </a:rPr>
              <a:t> can fly commercial…</a:t>
            </a:r>
          </a:p>
          <a:p>
            <a:r>
              <a:rPr lang="fr-FR" dirty="0" err="1">
                <a:solidFill>
                  <a:schemeClr val="tx1"/>
                </a:solidFill>
              </a:rPr>
              <a:t>What</a:t>
            </a:r>
            <a:r>
              <a:rPr lang="fr-FR" dirty="0">
                <a:solidFill>
                  <a:schemeClr val="tx1"/>
                </a:solidFill>
              </a:rPr>
              <a:t> can </a:t>
            </a:r>
            <a:r>
              <a:rPr lang="fr-FR" dirty="0" err="1">
                <a:solidFill>
                  <a:schemeClr val="tx1"/>
                </a:solidFill>
              </a:rPr>
              <a:t>we</a:t>
            </a:r>
            <a:r>
              <a:rPr lang="fr-FR" dirty="0">
                <a:solidFill>
                  <a:schemeClr val="tx1"/>
                </a:solidFill>
              </a:rPr>
              <a:t> do?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7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45" y="5468778"/>
            <a:ext cx="2095499" cy="120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27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3194" y="318557"/>
            <a:ext cx="8534400" cy="1507067"/>
          </a:xfrm>
        </p:spPr>
        <p:txBody>
          <a:bodyPr/>
          <a:lstStyle/>
          <a:p>
            <a:r>
              <a:rPr lang="fr-FR" dirty="0"/>
              <a:t>votes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013" y="1721908"/>
            <a:ext cx="8534400" cy="3615267"/>
          </a:xfrm>
        </p:spPr>
        <p:txBody>
          <a:bodyPr>
            <a:normAutofit/>
          </a:bodyPr>
          <a:lstStyle/>
          <a:p>
            <a:r>
              <a:rPr lang="fr-FR" dirty="0" err="1"/>
              <a:t>Approval</a:t>
            </a:r>
            <a:r>
              <a:rPr lang="fr-FR" dirty="0"/>
              <a:t> of:</a:t>
            </a:r>
          </a:p>
          <a:p>
            <a:pPr lvl="1"/>
            <a:r>
              <a:rPr lang="fr-FR" dirty="0" err="1"/>
              <a:t>Year</a:t>
            </a:r>
            <a:r>
              <a:rPr lang="fr-FR" dirty="0"/>
              <a:t> report</a:t>
            </a:r>
          </a:p>
          <a:p>
            <a:pPr lvl="1"/>
            <a:r>
              <a:rPr lang="fr-FR" dirty="0"/>
              <a:t>2018-20 plans</a:t>
            </a:r>
          </a:p>
          <a:p>
            <a:pPr lvl="1"/>
            <a:r>
              <a:rPr lang="fr-FR" dirty="0"/>
              <a:t>2017 finance report</a:t>
            </a:r>
          </a:p>
          <a:p>
            <a:pPr lvl="1"/>
            <a:r>
              <a:rPr lang="fr-FR" dirty="0"/>
              <a:t>2018 budget</a:t>
            </a:r>
          </a:p>
          <a:p>
            <a:r>
              <a:rPr lang="fr-FR" dirty="0"/>
              <a:t>No </a:t>
            </a:r>
            <a:r>
              <a:rPr lang="fr-FR" dirty="0" err="1"/>
              <a:t>renewal</a:t>
            </a:r>
            <a:r>
              <a:rPr lang="fr-FR" dirty="0"/>
              <a:t> of the </a:t>
            </a:r>
            <a:r>
              <a:rPr lang="fr-FR" dirty="0" err="1"/>
              <a:t>exec</a:t>
            </a:r>
            <a:r>
              <a:rPr lang="fr-FR" dirty="0"/>
              <a:t> </a:t>
            </a:r>
            <a:r>
              <a:rPr lang="fr-FR" dirty="0" err="1"/>
              <a:t>comittee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year</a:t>
            </a:r>
            <a:r>
              <a:rPr lang="fr-FR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8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594" y="5578475"/>
            <a:ext cx="2227605" cy="127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31297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1510</TotalTime>
  <Words>345</Words>
  <Application>Microsoft Office PowerPoint</Application>
  <PresentationFormat>Grand écran</PresentationFormat>
  <Paragraphs>48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</vt:lpstr>
      <vt:lpstr>Wingdings 3</vt:lpstr>
      <vt:lpstr>Secteur</vt:lpstr>
      <vt:lpstr>  European Ballooning  Federation</vt:lpstr>
      <vt:lpstr>Meeting agenda</vt:lpstr>
      <vt:lpstr> 2017 achievements &amp; left to do:</vt:lpstr>
      <vt:lpstr>Plans : 2018-2020</vt:lpstr>
      <vt:lpstr>Finance report 2017</vt:lpstr>
      <vt:lpstr>Budget 2018</vt:lpstr>
      <vt:lpstr>Questions</vt:lpstr>
      <vt:lpstr>votes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Ballooning  Federation</dc:title>
  <dc:creator>Patricia Lamy</dc:creator>
  <cp:lastModifiedBy>Patricia Lamy</cp:lastModifiedBy>
  <cp:revision>42</cp:revision>
  <cp:lastPrinted>2016-04-13T17:44:59Z</cp:lastPrinted>
  <dcterms:created xsi:type="dcterms:W3CDTF">2016-04-12T17:55:48Z</dcterms:created>
  <dcterms:modified xsi:type="dcterms:W3CDTF">2018-05-14T18:26:12Z</dcterms:modified>
</cp:coreProperties>
</file>