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5" r:id="rId5"/>
    <p:sldId id="260" r:id="rId6"/>
    <p:sldId id="261" r:id="rId7"/>
    <p:sldId id="262" r:id="rId8"/>
    <p:sldId id="263" r:id="rId9"/>
    <p:sldId id="258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3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D176D-7AFA-4076-8ED7-E77B824EC881}" type="datetimeFigureOut">
              <a:rPr lang="en-GB" smtClean="0"/>
              <a:t>11/10/2020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8474-2889-47D2-B3DD-233E75F1FF56}" type="slidenum">
              <a:rPr lang="en-GB" smtClean="0"/>
              <a:t>‹N°›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7019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D176D-7AFA-4076-8ED7-E77B824EC881}" type="datetimeFigureOut">
              <a:rPr lang="en-GB" smtClean="0"/>
              <a:t>11/10/2020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8474-2889-47D2-B3DD-233E75F1FF5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2835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D176D-7AFA-4076-8ED7-E77B824EC881}" type="datetimeFigureOut">
              <a:rPr lang="en-GB" smtClean="0"/>
              <a:t>11/10/2020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8474-2889-47D2-B3DD-233E75F1FF5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9920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D176D-7AFA-4076-8ED7-E77B824EC881}" type="datetimeFigureOut">
              <a:rPr lang="en-GB" smtClean="0"/>
              <a:t>11/10/2020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8474-2889-47D2-B3DD-233E75F1FF56}" type="slidenum">
              <a:rPr lang="en-GB" smtClean="0"/>
              <a:t>‹N°›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163119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D176D-7AFA-4076-8ED7-E77B824EC881}" type="datetimeFigureOut">
              <a:rPr lang="en-GB" smtClean="0"/>
              <a:t>11/10/2020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8474-2889-47D2-B3DD-233E75F1FF5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37732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D176D-7AFA-4076-8ED7-E77B824EC881}" type="datetimeFigureOut">
              <a:rPr lang="en-GB" smtClean="0"/>
              <a:t>11/10/2020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8474-2889-47D2-B3DD-233E75F1FF56}" type="slidenum">
              <a:rPr lang="en-GB" smtClean="0"/>
              <a:t>‹N°›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83074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D176D-7AFA-4076-8ED7-E77B824EC881}" type="datetimeFigureOut">
              <a:rPr lang="en-GB" smtClean="0"/>
              <a:t>11/10/2020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8474-2889-47D2-B3DD-233E75F1FF5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0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D176D-7AFA-4076-8ED7-E77B824EC881}" type="datetimeFigureOut">
              <a:rPr lang="en-GB" smtClean="0"/>
              <a:t>11/10/2020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8474-2889-47D2-B3DD-233E75F1FF5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2380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D176D-7AFA-4076-8ED7-E77B824EC881}" type="datetimeFigureOut">
              <a:rPr lang="en-GB" smtClean="0"/>
              <a:t>11/10/2020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8474-2889-47D2-B3DD-233E75F1FF5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6658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D176D-7AFA-4076-8ED7-E77B824EC881}" type="datetimeFigureOut">
              <a:rPr lang="en-GB" smtClean="0"/>
              <a:t>11/10/2020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8474-2889-47D2-B3DD-233E75F1FF5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4280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D176D-7AFA-4076-8ED7-E77B824EC881}" type="datetimeFigureOut">
              <a:rPr lang="en-GB" smtClean="0"/>
              <a:t>11/10/2020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8474-2889-47D2-B3DD-233E75F1FF5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7905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D176D-7AFA-4076-8ED7-E77B824EC881}" type="datetimeFigureOut">
              <a:rPr lang="en-GB" smtClean="0"/>
              <a:t>11/10/2020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8474-2889-47D2-B3DD-233E75F1FF5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8012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D176D-7AFA-4076-8ED7-E77B824EC881}" type="datetimeFigureOut">
              <a:rPr lang="en-GB" smtClean="0"/>
              <a:t>11/10/2020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8474-2889-47D2-B3DD-233E75F1FF5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4374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D176D-7AFA-4076-8ED7-E77B824EC881}" type="datetimeFigureOut">
              <a:rPr lang="en-GB" smtClean="0"/>
              <a:t>11/10/2020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8474-2889-47D2-B3DD-233E75F1FF5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0106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D176D-7AFA-4076-8ED7-E77B824EC881}" type="datetimeFigureOut">
              <a:rPr lang="en-GB" smtClean="0"/>
              <a:t>11/10/2020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8474-2889-47D2-B3DD-233E75F1FF5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000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D176D-7AFA-4076-8ED7-E77B824EC881}" type="datetimeFigureOut">
              <a:rPr lang="en-GB" smtClean="0"/>
              <a:t>11/10/2020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8474-2889-47D2-B3DD-233E75F1FF5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3581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D176D-7AFA-4076-8ED7-E77B824EC881}" type="datetimeFigureOut">
              <a:rPr lang="en-GB" smtClean="0"/>
              <a:t>11/10/2020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8474-2889-47D2-B3DD-233E75F1FF5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068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D0D176D-7AFA-4076-8ED7-E77B824EC881}" type="datetimeFigureOut">
              <a:rPr lang="en-GB" smtClean="0"/>
              <a:t>11/10/2020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1AF8474-2889-47D2-B3DD-233E75F1FF5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99857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easa.europa.eu/sites/default/files/dfu/ga_operations_during_covid-19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9A0432-2362-4200-A799-5353952D72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255639"/>
            <a:ext cx="8001000" cy="2625213"/>
          </a:xfrm>
        </p:spPr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Hot issues </a:t>
            </a:r>
            <a:r>
              <a:rPr lang="nl-NL" dirty="0" err="1">
                <a:solidFill>
                  <a:schemeClr val="bg1"/>
                </a:solidFill>
              </a:rPr>
              <a:t>october</a:t>
            </a:r>
            <a:r>
              <a:rPr lang="nl-NL" dirty="0">
                <a:solidFill>
                  <a:schemeClr val="bg1"/>
                </a:solidFill>
              </a:rPr>
              <a:t> 2020</a:t>
            </a:r>
            <a:br>
              <a:rPr lang="nl-NL" dirty="0">
                <a:solidFill>
                  <a:schemeClr val="bg1"/>
                </a:solidFill>
              </a:rPr>
            </a:br>
            <a:br>
              <a:rPr lang="nl-NL" dirty="0">
                <a:solidFill>
                  <a:schemeClr val="bg1"/>
                </a:solidFill>
              </a:rPr>
            </a:br>
            <a:r>
              <a:rPr lang="nl-NL" sz="2000" dirty="0">
                <a:solidFill>
                  <a:schemeClr val="bg1"/>
                </a:solidFill>
              </a:rPr>
              <a:t>Karel Abbenes :   </a:t>
            </a:r>
            <a:r>
              <a:rPr lang="nl-NL" sz="2000" b="1" dirty="0">
                <a:solidFill>
                  <a:schemeClr val="bg1"/>
                </a:solidFill>
              </a:rPr>
              <a:t>kaa@ballooning-federation.eu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66162E2-9B29-4D47-B1F0-08EAD4EDF8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26510" y="5575593"/>
            <a:ext cx="6967961" cy="1026768"/>
          </a:xfrm>
        </p:spPr>
        <p:txBody>
          <a:bodyPr>
            <a:normAutofit/>
          </a:bodyPr>
          <a:lstStyle/>
          <a:p>
            <a:r>
              <a:rPr lang="nl-NL" sz="2800" b="1" dirty="0">
                <a:solidFill>
                  <a:schemeClr val="accent1">
                    <a:lumMod val="75000"/>
                  </a:schemeClr>
                </a:solidFill>
              </a:rPr>
              <a:t>European Ballooning </a:t>
            </a:r>
            <a:r>
              <a:rPr lang="nl-NL" sz="2800" b="1" dirty="0" err="1">
                <a:solidFill>
                  <a:schemeClr val="accent1">
                    <a:lumMod val="75000"/>
                  </a:schemeClr>
                </a:solidFill>
              </a:rPr>
              <a:t>Federation</a:t>
            </a:r>
            <a:endParaRPr lang="en-GB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5B6070C-B67A-4A64-B5F6-6DE55B2EF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75593"/>
            <a:ext cx="1505454" cy="128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169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15C7A05-5A7E-4FE4-851F-CA990B150D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nl-NL" dirty="0"/>
          </a:p>
          <a:p>
            <a:endParaRPr lang="nl-NL" dirty="0"/>
          </a:p>
          <a:p>
            <a:r>
              <a:rPr lang="nl-NL" sz="4400" b="1" dirty="0"/>
              <a:t>EBF </a:t>
            </a:r>
            <a:r>
              <a:rPr lang="nl-NL" sz="4400" b="1" dirty="0" err="1"/>
              <a:t>needs</a:t>
            </a:r>
            <a:r>
              <a:rPr lang="nl-NL" sz="4400" b="1" dirty="0"/>
              <a:t> input in order to </a:t>
            </a:r>
            <a:r>
              <a:rPr lang="nl-NL" sz="4400" b="1" dirty="0" err="1"/>
              <a:t>be</a:t>
            </a:r>
            <a:r>
              <a:rPr lang="nl-NL" sz="4400" b="1" dirty="0"/>
              <a:t> </a:t>
            </a:r>
            <a:r>
              <a:rPr lang="nl-NL" sz="4400" b="1" dirty="0" err="1"/>
              <a:t>the</a:t>
            </a:r>
            <a:r>
              <a:rPr lang="nl-NL" sz="4400" b="1" dirty="0"/>
              <a:t> European </a:t>
            </a:r>
            <a:r>
              <a:rPr lang="nl-NL" sz="4400" b="1" dirty="0" err="1"/>
              <a:t>representative</a:t>
            </a:r>
            <a:r>
              <a:rPr lang="nl-NL" sz="4400" b="1" dirty="0"/>
              <a:t> </a:t>
            </a:r>
            <a:r>
              <a:rPr lang="nl-NL" sz="4400" b="1" dirty="0" err="1"/>
              <a:t>for</a:t>
            </a:r>
            <a:r>
              <a:rPr lang="nl-NL" sz="4400" b="1" dirty="0"/>
              <a:t> </a:t>
            </a:r>
            <a:r>
              <a:rPr lang="nl-NL" sz="4400" b="1" dirty="0" err="1"/>
              <a:t>all</a:t>
            </a:r>
            <a:r>
              <a:rPr lang="nl-NL" sz="4400" b="1" dirty="0"/>
              <a:t> </a:t>
            </a:r>
            <a:r>
              <a:rPr lang="nl-NL" sz="4400" b="1" dirty="0" err="1"/>
              <a:t>Balloonists</a:t>
            </a:r>
            <a:r>
              <a:rPr lang="nl-NL" sz="4400" b="1" dirty="0"/>
              <a:t> in Europe!!</a:t>
            </a:r>
            <a:endParaRPr lang="en-GB" sz="4400" b="1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C60DEB2-8B4E-4BFA-A710-7D3E496876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75593"/>
            <a:ext cx="1505454" cy="128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403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E7A97D-DC86-4890-882B-3D705C4D7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GB" dirty="0">
                <a:solidFill>
                  <a:schemeClr val="tx1"/>
                </a:solidFill>
              </a:rPr>
            </a:br>
            <a:endParaRPr lang="en-GB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B040981-B366-481B-8EB0-4745594DF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475" y="544010"/>
            <a:ext cx="8534400" cy="5450389"/>
          </a:xfrm>
        </p:spPr>
        <p:txBody>
          <a:bodyPr>
            <a:normAutofit/>
          </a:bodyPr>
          <a:lstStyle/>
          <a:p>
            <a:r>
              <a:rPr lang="nl-NL" sz="2800" b="1" dirty="0" err="1">
                <a:solidFill>
                  <a:schemeClr val="bg1"/>
                </a:solidFill>
              </a:rPr>
              <a:t>Introduction</a:t>
            </a:r>
            <a:r>
              <a:rPr lang="nl-NL" sz="2800" b="1" dirty="0">
                <a:solidFill>
                  <a:schemeClr val="bg1"/>
                </a:solidFill>
              </a:rPr>
              <a:t> of Part BOP – Balloon Operations</a:t>
            </a:r>
          </a:p>
          <a:p>
            <a:r>
              <a:rPr lang="nl-NL" sz="2800" b="1" dirty="0" err="1">
                <a:solidFill>
                  <a:schemeClr val="bg1"/>
                </a:solidFill>
              </a:rPr>
              <a:t>Introduction</a:t>
            </a:r>
            <a:r>
              <a:rPr lang="nl-NL" sz="2800" b="1" dirty="0">
                <a:solidFill>
                  <a:schemeClr val="bg1"/>
                </a:solidFill>
              </a:rPr>
              <a:t> of Part BFCL – Balloon Flight Crew Licensing</a:t>
            </a:r>
          </a:p>
          <a:p>
            <a:r>
              <a:rPr lang="nl-NL" sz="2800" b="1" dirty="0">
                <a:solidFill>
                  <a:schemeClr val="bg1"/>
                </a:solidFill>
              </a:rPr>
              <a:t>Integration </a:t>
            </a:r>
            <a:r>
              <a:rPr lang="nl-NL" sz="2800" b="1" dirty="0" err="1">
                <a:solidFill>
                  <a:schemeClr val="bg1"/>
                </a:solidFill>
              </a:rPr>
              <a:t>with</a:t>
            </a:r>
            <a:r>
              <a:rPr lang="nl-NL" sz="2800" b="1" dirty="0">
                <a:solidFill>
                  <a:schemeClr val="bg1"/>
                </a:solidFill>
              </a:rPr>
              <a:t> Drones // Electronic Conspicuity// U Space</a:t>
            </a:r>
          </a:p>
          <a:p>
            <a:r>
              <a:rPr lang="nl-NL" sz="2800" b="1" dirty="0" err="1">
                <a:solidFill>
                  <a:schemeClr val="bg1"/>
                </a:solidFill>
              </a:rPr>
              <a:t>Implementation</a:t>
            </a:r>
            <a:r>
              <a:rPr lang="nl-NL" sz="2800" b="1" dirty="0">
                <a:solidFill>
                  <a:schemeClr val="bg1"/>
                </a:solidFill>
              </a:rPr>
              <a:t> Part M light</a:t>
            </a:r>
          </a:p>
          <a:p>
            <a:r>
              <a:rPr lang="nl-NL" sz="2800" b="1" dirty="0">
                <a:solidFill>
                  <a:schemeClr val="bg1"/>
                </a:solidFill>
              </a:rPr>
              <a:t>Green deal</a:t>
            </a:r>
          </a:p>
          <a:p>
            <a:r>
              <a:rPr lang="nl-NL" sz="2800" b="1" dirty="0">
                <a:solidFill>
                  <a:schemeClr val="bg1"/>
                </a:solidFill>
              </a:rPr>
              <a:t>Medical</a:t>
            </a:r>
          </a:p>
          <a:p>
            <a:r>
              <a:rPr lang="nl-NL" sz="2800" b="1" dirty="0">
                <a:solidFill>
                  <a:schemeClr val="bg1"/>
                </a:solidFill>
              </a:rPr>
              <a:t>Covid 19 </a:t>
            </a:r>
            <a:r>
              <a:rPr lang="nl-NL" sz="2800" b="1" dirty="0" err="1">
                <a:solidFill>
                  <a:schemeClr val="bg1"/>
                </a:solidFill>
              </a:rPr>
              <a:t>and</a:t>
            </a:r>
            <a:r>
              <a:rPr lang="nl-NL" sz="2800" b="1" dirty="0">
                <a:solidFill>
                  <a:schemeClr val="bg1"/>
                </a:solidFill>
              </a:rPr>
              <a:t> Return to </a:t>
            </a:r>
            <a:r>
              <a:rPr lang="nl-NL" sz="2800" b="1" dirty="0" err="1">
                <a:solidFill>
                  <a:schemeClr val="bg1"/>
                </a:solidFill>
              </a:rPr>
              <a:t>Normal</a:t>
            </a:r>
            <a:r>
              <a:rPr lang="nl-NL" sz="2800" b="1" dirty="0">
                <a:solidFill>
                  <a:schemeClr val="bg1"/>
                </a:solidFill>
              </a:rPr>
              <a:t> Operations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66AF94A-D822-4E0A-B408-63C8547CF4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75593"/>
            <a:ext cx="1505454" cy="128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892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926A25-1E08-43E3-AB19-C9113D6F8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5752618"/>
            <a:ext cx="8534400" cy="241781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CBCA35F-EE33-4182-9D15-703C2C644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0"/>
            <a:ext cx="8534400" cy="5752618"/>
          </a:xfrm>
        </p:spPr>
        <p:txBody>
          <a:bodyPr>
            <a:normAutofit/>
          </a:bodyPr>
          <a:lstStyle/>
          <a:p>
            <a:r>
              <a:rPr lang="nl-NL" sz="3200" b="1" i="1" u="sng" dirty="0"/>
              <a:t>Quick </a:t>
            </a:r>
            <a:r>
              <a:rPr lang="nl-NL" sz="3200" b="1" i="1" u="sng" dirty="0" err="1"/>
              <a:t>overview</a:t>
            </a:r>
            <a:r>
              <a:rPr lang="nl-NL" sz="3200" dirty="0"/>
              <a:t>:</a:t>
            </a:r>
          </a:p>
          <a:p>
            <a:r>
              <a:rPr lang="nl-NL" sz="3200" b="1" dirty="0" err="1"/>
              <a:t>Introduction</a:t>
            </a:r>
            <a:r>
              <a:rPr lang="nl-NL" sz="3200" b="1" dirty="0"/>
              <a:t> of Part BOP Balloon Operations </a:t>
            </a:r>
            <a:r>
              <a:rPr lang="nl-NL" sz="3200" b="1" dirty="0" err="1"/>
              <a:t>and</a:t>
            </a:r>
            <a:r>
              <a:rPr lang="nl-NL" sz="3200" b="1" dirty="0"/>
              <a:t> Part BFCL Balloon Flight Crew Licensing.</a:t>
            </a:r>
          </a:p>
          <a:p>
            <a:r>
              <a:rPr lang="nl-NL" sz="3200" b="1" dirty="0"/>
              <a:t>Issue </a:t>
            </a:r>
            <a:r>
              <a:rPr lang="nl-NL" sz="3200" b="1" dirty="0" err="1"/>
              <a:t>remaining</a:t>
            </a:r>
            <a:r>
              <a:rPr lang="nl-NL" sz="3200" b="1" dirty="0"/>
              <a:t> is OPC </a:t>
            </a:r>
            <a:r>
              <a:rPr lang="nl-NL" sz="3200" b="1" dirty="0" err="1"/>
              <a:t>with</a:t>
            </a:r>
            <a:r>
              <a:rPr lang="nl-NL" sz="3200" b="1" dirty="0"/>
              <a:t> FE to </a:t>
            </a:r>
            <a:r>
              <a:rPr lang="nl-NL" sz="3200" b="1" dirty="0" err="1"/>
              <a:t>be</a:t>
            </a:r>
            <a:r>
              <a:rPr lang="nl-NL" sz="3200" b="1" dirty="0"/>
              <a:t> </a:t>
            </a:r>
            <a:r>
              <a:rPr lang="nl-NL" sz="3200" b="1" dirty="0" err="1"/>
              <a:t>discussed</a:t>
            </a:r>
            <a:endParaRPr lang="nl-NL" sz="3200" b="1" dirty="0"/>
          </a:p>
          <a:p>
            <a:r>
              <a:rPr lang="nl-NL" sz="3200" b="1" dirty="0"/>
              <a:t>Are </a:t>
            </a:r>
            <a:r>
              <a:rPr lang="nl-NL" sz="3200" b="1" dirty="0" err="1"/>
              <a:t>there</a:t>
            </a:r>
            <a:r>
              <a:rPr lang="nl-NL" sz="3200" b="1" dirty="0"/>
              <a:t> </a:t>
            </a:r>
            <a:r>
              <a:rPr lang="nl-NL" sz="3200" b="1" dirty="0" err="1"/>
              <a:t>things</a:t>
            </a:r>
            <a:r>
              <a:rPr lang="nl-NL" sz="3200" b="1" dirty="0"/>
              <a:t> EBF </a:t>
            </a:r>
            <a:r>
              <a:rPr lang="nl-NL" sz="3200" b="1" dirty="0" err="1"/>
              <a:t>needs</a:t>
            </a:r>
            <a:r>
              <a:rPr lang="nl-NL" sz="3200" b="1" dirty="0"/>
              <a:t> to do to help?</a:t>
            </a:r>
          </a:p>
          <a:p>
            <a:endParaRPr lang="en-GB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4078272-D18D-403A-B869-017FDC45FA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75593"/>
            <a:ext cx="1505454" cy="128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872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C2291B-4042-4AE6-A1AD-D5E5F5624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5636871"/>
            <a:ext cx="8534400" cy="357528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3DF6538-EF8B-487D-843B-78792A60A3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28272"/>
            <a:ext cx="8534400" cy="5308599"/>
          </a:xfrm>
        </p:spPr>
        <p:txBody>
          <a:bodyPr/>
          <a:lstStyle/>
          <a:p>
            <a:r>
              <a:rPr lang="nl-NL" sz="2800" b="1" dirty="0"/>
              <a:t>EASY ACCES RULES FOR BALLOONS PUBLISHED</a:t>
            </a:r>
            <a:r>
              <a:rPr lang="nl-NL" dirty="0"/>
              <a:t>:</a:t>
            </a:r>
          </a:p>
          <a:p>
            <a:endParaRPr lang="nl-NL" dirty="0"/>
          </a:p>
          <a:p>
            <a:r>
              <a:rPr lang="nl-NL" sz="2800" b="1" dirty="0"/>
              <a:t>https://www.easa.europa.eu/sites/default/files/dfu/Balloon%20Rule%20Book.pdf</a:t>
            </a:r>
          </a:p>
          <a:p>
            <a:endParaRPr lang="nl-NL" dirty="0"/>
          </a:p>
          <a:p>
            <a:endParaRPr lang="en-GB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D0F5693-2973-4626-B0F0-7CFCF28481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90573" y="2021856"/>
            <a:ext cx="3633535" cy="2814288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8560CF4-426D-4337-8EE7-8D4D40351D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45769"/>
            <a:ext cx="1828800" cy="161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04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A2585F-DF02-4655-8DA5-568BAEA12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5752618"/>
            <a:ext cx="8534400" cy="241781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98A679E-C723-4FD4-8BD6-375514476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0"/>
            <a:ext cx="8534400" cy="5575593"/>
          </a:xfrm>
        </p:spPr>
        <p:txBody>
          <a:bodyPr>
            <a:normAutofit/>
          </a:bodyPr>
          <a:lstStyle/>
          <a:p>
            <a:r>
              <a:rPr lang="nl-NL" b="1" i="1" u="sng" dirty="0"/>
              <a:t>Quick </a:t>
            </a:r>
            <a:r>
              <a:rPr lang="nl-NL" b="1" i="1" u="sng" dirty="0" err="1"/>
              <a:t>overview</a:t>
            </a:r>
            <a:r>
              <a:rPr lang="nl-NL" dirty="0"/>
              <a:t>:</a:t>
            </a:r>
          </a:p>
          <a:p>
            <a:r>
              <a:rPr lang="nl-NL" sz="2800" b="1" dirty="0"/>
              <a:t>Integration of Drones in </a:t>
            </a:r>
            <a:r>
              <a:rPr lang="nl-NL" sz="2800" b="1" dirty="0" err="1"/>
              <a:t>the</a:t>
            </a:r>
            <a:r>
              <a:rPr lang="nl-NL" sz="2800" b="1" dirty="0"/>
              <a:t> airspace </a:t>
            </a:r>
            <a:r>
              <a:rPr lang="nl-NL" sz="2800" b="1" dirty="0" err="1"/>
              <a:t>and</a:t>
            </a:r>
            <a:r>
              <a:rPr lang="nl-NL" sz="2800" b="1" dirty="0"/>
              <a:t> Electronic conspicuity</a:t>
            </a:r>
          </a:p>
          <a:p>
            <a:r>
              <a:rPr lang="nl-NL" sz="2800" b="1" dirty="0" err="1"/>
              <a:t>Worries</a:t>
            </a:r>
            <a:r>
              <a:rPr lang="nl-NL" sz="2800" b="1" dirty="0"/>
              <a:t> </a:t>
            </a:r>
            <a:r>
              <a:rPr lang="nl-NL" sz="2800" b="1" dirty="0" err="1"/>
              <a:t>about</a:t>
            </a:r>
            <a:r>
              <a:rPr lang="nl-NL" sz="2800" b="1" dirty="0"/>
              <a:t> </a:t>
            </a:r>
            <a:r>
              <a:rPr lang="nl-NL" sz="2800" b="1" dirty="0" err="1"/>
              <a:t>the</a:t>
            </a:r>
            <a:r>
              <a:rPr lang="nl-NL" sz="2800" b="1" dirty="0"/>
              <a:t> power </a:t>
            </a:r>
            <a:r>
              <a:rPr lang="nl-NL" sz="2800" b="1" dirty="0" err="1"/>
              <a:t>and</a:t>
            </a:r>
            <a:r>
              <a:rPr lang="nl-NL" sz="2800" b="1" dirty="0"/>
              <a:t> </a:t>
            </a:r>
            <a:r>
              <a:rPr lang="nl-NL" sz="2800" b="1" dirty="0" err="1"/>
              <a:t>finance</a:t>
            </a:r>
            <a:r>
              <a:rPr lang="nl-NL" sz="2800" b="1" dirty="0"/>
              <a:t> </a:t>
            </a:r>
            <a:r>
              <a:rPr lang="nl-NL" sz="2800" b="1" dirty="0" err="1"/>
              <a:t>behind</a:t>
            </a:r>
            <a:r>
              <a:rPr lang="nl-NL" sz="2800" b="1" dirty="0"/>
              <a:t> drones </a:t>
            </a:r>
            <a:r>
              <a:rPr lang="nl-NL" sz="2800" b="1" dirty="0" err="1"/>
              <a:t>could</a:t>
            </a:r>
            <a:r>
              <a:rPr lang="nl-NL" sz="2800" b="1" dirty="0"/>
              <a:t> </a:t>
            </a:r>
            <a:r>
              <a:rPr lang="nl-NL" sz="2800" b="1" dirty="0" err="1"/>
              <a:t>be</a:t>
            </a:r>
            <a:r>
              <a:rPr lang="nl-NL" sz="2800" b="1" dirty="0"/>
              <a:t> </a:t>
            </a:r>
            <a:r>
              <a:rPr lang="nl-NL" sz="2800" b="1" dirty="0" err="1"/>
              <a:t>detrimental</a:t>
            </a:r>
            <a:r>
              <a:rPr lang="nl-NL" sz="2800" b="1" dirty="0"/>
              <a:t> to GA,</a:t>
            </a:r>
          </a:p>
          <a:p>
            <a:r>
              <a:rPr lang="nl-NL" sz="2800" b="1" dirty="0" err="1"/>
              <a:t>Cost</a:t>
            </a:r>
            <a:r>
              <a:rPr lang="nl-NL" sz="2800" b="1" dirty="0"/>
              <a:t> </a:t>
            </a:r>
            <a:r>
              <a:rPr lang="nl-NL" sz="2800" b="1" dirty="0" err="1"/>
              <a:t>involved</a:t>
            </a:r>
            <a:r>
              <a:rPr lang="nl-NL" sz="2800" b="1" dirty="0"/>
              <a:t> to </a:t>
            </a:r>
            <a:r>
              <a:rPr lang="nl-NL" sz="2800" b="1" dirty="0" err="1"/>
              <a:t>be</a:t>
            </a:r>
            <a:r>
              <a:rPr lang="nl-NL" sz="2800" b="1" dirty="0"/>
              <a:t> </a:t>
            </a:r>
            <a:r>
              <a:rPr lang="nl-NL" sz="2800" b="1" dirty="0" err="1"/>
              <a:t>detected</a:t>
            </a:r>
            <a:r>
              <a:rPr lang="nl-NL" sz="2800" b="1" dirty="0"/>
              <a:t> </a:t>
            </a:r>
            <a:r>
              <a:rPr lang="nl-NL" sz="2800" b="1" dirty="0" err="1"/>
              <a:t>by</a:t>
            </a:r>
            <a:r>
              <a:rPr lang="nl-NL" sz="2800" b="1" dirty="0"/>
              <a:t> drones VV,</a:t>
            </a:r>
          </a:p>
          <a:p>
            <a:r>
              <a:rPr lang="nl-NL" sz="2800" b="1" dirty="0" err="1"/>
              <a:t>Priorities</a:t>
            </a:r>
            <a:r>
              <a:rPr lang="nl-NL" sz="2800" b="1" dirty="0"/>
              <a:t> </a:t>
            </a:r>
            <a:r>
              <a:rPr lang="nl-NL" sz="2800" b="1" dirty="0" err="1"/>
              <a:t>manned</a:t>
            </a:r>
            <a:r>
              <a:rPr lang="nl-NL" sz="2800" b="1" dirty="0"/>
              <a:t> over </a:t>
            </a:r>
            <a:r>
              <a:rPr lang="nl-NL" sz="2800" b="1" dirty="0" err="1"/>
              <a:t>unmanned</a:t>
            </a:r>
            <a:r>
              <a:rPr lang="nl-NL" sz="2800" b="1" dirty="0"/>
              <a:t> </a:t>
            </a:r>
            <a:r>
              <a:rPr lang="nl-NL" sz="2800" b="1" dirty="0" err="1"/>
              <a:t>not</a:t>
            </a:r>
            <a:r>
              <a:rPr lang="nl-NL" sz="2800" b="1" dirty="0"/>
              <a:t> </a:t>
            </a:r>
            <a:r>
              <a:rPr lang="nl-NL" sz="2800" b="1" dirty="0" err="1"/>
              <a:t>yet</a:t>
            </a:r>
            <a:r>
              <a:rPr lang="nl-NL" sz="2800" b="1" dirty="0"/>
              <a:t> </a:t>
            </a:r>
            <a:r>
              <a:rPr lang="nl-NL" sz="2800" b="1" dirty="0" err="1"/>
              <a:t>clear</a:t>
            </a:r>
            <a:r>
              <a:rPr lang="nl-NL" sz="2800" b="1" dirty="0"/>
              <a:t>.</a:t>
            </a:r>
          </a:p>
          <a:p>
            <a:r>
              <a:rPr lang="nl-NL" sz="2800" b="1" dirty="0" err="1"/>
              <a:t>Some</a:t>
            </a:r>
            <a:r>
              <a:rPr lang="nl-NL" sz="2800" b="1" dirty="0"/>
              <a:t> </a:t>
            </a:r>
            <a:r>
              <a:rPr lang="nl-NL" sz="2800" b="1" dirty="0" err="1"/>
              <a:t>countries</a:t>
            </a:r>
            <a:r>
              <a:rPr lang="nl-NL" sz="2800" b="1" dirty="0"/>
              <a:t> have large </a:t>
            </a:r>
            <a:r>
              <a:rPr lang="nl-NL" sz="2800" b="1" dirty="0" err="1"/>
              <a:t>TSA’s</a:t>
            </a:r>
            <a:r>
              <a:rPr lang="nl-NL" sz="2800" b="1" dirty="0"/>
              <a:t> to </a:t>
            </a:r>
            <a:r>
              <a:rPr lang="nl-NL" sz="2800" b="1" dirty="0" err="1"/>
              <a:t>accommodate</a:t>
            </a:r>
            <a:r>
              <a:rPr lang="nl-NL" sz="2800" b="1" dirty="0"/>
              <a:t> drones </a:t>
            </a:r>
            <a:r>
              <a:rPr lang="nl-NL" sz="2800" b="1" dirty="0" err="1"/>
              <a:t>whilst</a:t>
            </a:r>
            <a:r>
              <a:rPr lang="nl-NL" sz="2800" b="1" dirty="0"/>
              <a:t> </a:t>
            </a:r>
            <a:r>
              <a:rPr lang="nl-NL" sz="2800" b="1" dirty="0" err="1"/>
              <a:t>limiting</a:t>
            </a:r>
            <a:r>
              <a:rPr lang="nl-NL" sz="2800" b="1" dirty="0"/>
              <a:t> GA.</a:t>
            </a:r>
          </a:p>
          <a:p>
            <a:endParaRPr lang="en-GB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2D49A57-6838-459D-9FB2-592312E249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75593"/>
            <a:ext cx="1505454" cy="128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097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7CF2EAA-592F-46BC-B95F-2C5F581372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b="1" dirty="0"/>
              <a:t>Quick </a:t>
            </a:r>
            <a:r>
              <a:rPr lang="nl-NL" b="1" dirty="0" err="1"/>
              <a:t>overview</a:t>
            </a:r>
            <a:r>
              <a:rPr lang="nl-NL" dirty="0"/>
              <a:t>:</a:t>
            </a:r>
          </a:p>
          <a:p>
            <a:r>
              <a:rPr lang="nl-NL" sz="2800" b="1" dirty="0" err="1"/>
              <a:t>Introduction</a:t>
            </a:r>
            <a:r>
              <a:rPr lang="nl-NL" sz="2800" b="1" dirty="0"/>
              <a:t> of Part M light</a:t>
            </a:r>
          </a:p>
          <a:p>
            <a:endParaRPr lang="nl-NL" sz="2800" b="1" dirty="0"/>
          </a:p>
          <a:p>
            <a:r>
              <a:rPr lang="nl-NL" sz="2800" b="1" dirty="0"/>
              <a:t>Experts </a:t>
            </a:r>
            <a:r>
              <a:rPr lang="nl-NL" sz="2800" b="1" dirty="0" err="1"/>
              <a:t>need</a:t>
            </a:r>
            <a:r>
              <a:rPr lang="nl-NL" sz="2800" b="1" dirty="0"/>
              <a:t> to make </a:t>
            </a:r>
            <a:r>
              <a:rPr lang="nl-NL" sz="2800" b="1" dirty="0" err="1"/>
              <a:t>differences</a:t>
            </a:r>
            <a:r>
              <a:rPr lang="nl-NL" sz="2800" b="1" dirty="0"/>
              <a:t> </a:t>
            </a:r>
            <a:r>
              <a:rPr lang="nl-NL" sz="2800" b="1" dirty="0" err="1"/>
              <a:t>clear</a:t>
            </a:r>
            <a:r>
              <a:rPr lang="nl-NL" sz="2800" b="1" dirty="0"/>
              <a:t> </a:t>
            </a:r>
            <a:r>
              <a:rPr lang="nl-NL" sz="2800" b="1" dirty="0" err="1"/>
              <a:t>for</a:t>
            </a:r>
            <a:r>
              <a:rPr lang="nl-NL" sz="2800" b="1" dirty="0"/>
              <a:t> private operators</a:t>
            </a:r>
          </a:p>
          <a:p>
            <a:r>
              <a:rPr lang="nl-NL" sz="2800" b="1" dirty="0" err="1"/>
              <a:t>Who</a:t>
            </a:r>
            <a:r>
              <a:rPr lang="nl-NL" sz="2800" b="1" dirty="0"/>
              <a:t> </a:t>
            </a:r>
            <a:r>
              <a:rPr lang="nl-NL" sz="2800" b="1" dirty="0" err="1"/>
              <a:t>can</a:t>
            </a:r>
            <a:r>
              <a:rPr lang="nl-NL" sz="2800" b="1" dirty="0"/>
              <a:t> do </a:t>
            </a:r>
            <a:r>
              <a:rPr lang="nl-NL" sz="2800" b="1" dirty="0" err="1"/>
              <a:t>that</a:t>
            </a:r>
            <a:r>
              <a:rPr lang="nl-NL" sz="2800" b="1" dirty="0"/>
              <a:t>?</a:t>
            </a:r>
          </a:p>
          <a:p>
            <a:endParaRPr lang="en-GB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E3ADFAE-28E8-4071-9593-CB8F1042D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75593"/>
            <a:ext cx="1505454" cy="128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510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80DE6BA-2B7F-463A-8323-7013AF9C7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0"/>
            <a:ext cx="8534400" cy="5324354"/>
          </a:xfrm>
        </p:spPr>
        <p:txBody>
          <a:bodyPr/>
          <a:lstStyle/>
          <a:p>
            <a:r>
              <a:rPr lang="nl-NL" b="1" dirty="0"/>
              <a:t>Quick </a:t>
            </a:r>
            <a:r>
              <a:rPr lang="nl-NL" b="1" dirty="0" err="1"/>
              <a:t>overview</a:t>
            </a:r>
            <a:r>
              <a:rPr lang="nl-NL" dirty="0"/>
              <a:t>:</a:t>
            </a:r>
          </a:p>
          <a:p>
            <a:endParaRPr lang="nl-NL" dirty="0"/>
          </a:p>
          <a:p>
            <a:r>
              <a:rPr lang="nl-NL" sz="2800" b="1" dirty="0"/>
              <a:t>The green deal is </a:t>
            </a:r>
            <a:r>
              <a:rPr lang="nl-NL" sz="2800" b="1" dirty="0" err="1"/>
              <a:t>going</a:t>
            </a:r>
            <a:r>
              <a:rPr lang="nl-NL" sz="2800" b="1" dirty="0"/>
              <a:t> to effect </a:t>
            </a:r>
            <a:r>
              <a:rPr lang="nl-NL" sz="2800" b="1" dirty="0" err="1"/>
              <a:t>all</a:t>
            </a:r>
            <a:r>
              <a:rPr lang="nl-NL" sz="2800" b="1" dirty="0"/>
              <a:t> of </a:t>
            </a:r>
            <a:r>
              <a:rPr lang="nl-NL" sz="2800" b="1" dirty="0" err="1"/>
              <a:t>us</a:t>
            </a:r>
            <a:r>
              <a:rPr lang="nl-NL" sz="2800" b="1" dirty="0"/>
              <a:t>.</a:t>
            </a:r>
          </a:p>
          <a:p>
            <a:r>
              <a:rPr lang="nl-NL" sz="2800" b="1" dirty="0"/>
              <a:t>How </a:t>
            </a:r>
            <a:r>
              <a:rPr lang="nl-NL" sz="2800" b="1" dirty="0" err="1"/>
              <a:t>this</a:t>
            </a:r>
            <a:r>
              <a:rPr lang="nl-NL" sz="2800" b="1" dirty="0"/>
              <a:t> </a:t>
            </a:r>
            <a:r>
              <a:rPr lang="nl-NL" sz="2800" b="1" dirty="0" err="1"/>
              <a:t>will</a:t>
            </a:r>
            <a:r>
              <a:rPr lang="nl-NL" sz="2800" b="1" dirty="0"/>
              <a:t> affect </a:t>
            </a:r>
            <a:r>
              <a:rPr lang="nl-NL" sz="2800" b="1" dirty="0" err="1"/>
              <a:t>us</a:t>
            </a:r>
            <a:r>
              <a:rPr lang="nl-NL" sz="2800" b="1" dirty="0"/>
              <a:t> is </a:t>
            </a:r>
            <a:r>
              <a:rPr lang="nl-NL" sz="2800" b="1" dirty="0" err="1"/>
              <a:t>unclear</a:t>
            </a:r>
            <a:r>
              <a:rPr lang="nl-NL" sz="2800" b="1" dirty="0"/>
              <a:t>,</a:t>
            </a:r>
          </a:p>
          <a:p>
            <a:r>
              <a:rPr lang="nl-NL" sz="2800" b="1" dirty="0"/>
              <a:t>We </a:t>
            </a:r>
            <a:r>
              <a:rPr lang="nl-NL" sz="2800" b="1" dirty="0" err="1"/>
              <a:t>need</a:t>
            </a:r>
            <a:r>
              <a:rPr lang="nl-NL" sz="2800" b="1" dirty="0"/>
              <a:t> to make </a:t>
            </a:r>
            <a:r>
              <a:rPr lang="nl-NL" sz="2800" b="1" dirty="0" err="1"/>
              <a:t>sure</a:t>
            </a:r>
            <a:r>
              <a:rPr lang="nl-NL" sz="2800" b="1" dirty="0"/>
              <a:t> we </a:t>
            </a:r>
            <a:r>
              <a:rPr lang="nl-NL" sz="2800" b="1" dirty="0" err="1"/>
              <a:t>communicate</a:t>
            </a:r>
            <a:r>
              <a:rPr lang="nl-NL" sz="2800" b="1" dirty="0"/>
              <a:t> </a:t>
            </a:r>
            <a:r>
              <a:rPr lang="nl-NL" sz="2800" b="1" dirty="0" err="1"/>
              <a:t>our</a:t>
            </a:r>
            <a:r>
              <a:rPr lang="nl-NL" sz="2800" b="1" dirty="0"/>
              <a:t> </a:t>
            </a:r>
            <a:r>
              <a:rPr lang="nl-NL" sz="2800" b="1" dirty="0" err="1"/>
              <a:t>willingness</a:t>
            </a:r>
            <a:r>
              <a:rPr lang="nl-NL" sz="2800" b="1" dirty="0"/>
              <a:t> to </a:t>
            </a:r>
            <a:r>
              <a:rPr lang="nl-NL" sz="2800" b="1" dirty="0" err="1"/>
              <a:t>become</a:t>
            </a:r>
            <a:r>
              <a:rPr lang="nl-NL" sz="2800" b="1" dirty="0"/>
              <a:t> even more green </a:t>
            </a:r>
            <a:r>
              <a:rPr lang="nl-NL" sz="2800" b="1" dirty="0" err="1"/>
              <a:t>and</a:t>
            </a:r>
            <a:r>
              <a:rPr lang="nl-NL" sz="2800" b="1" dirty="0"/>
              <a:t> </a:t>
            </a:r>
            <a:r>
              <a:rPr lang="nl-NL" sz="2800" b="1" dirty="0" err="1"/>
              <a:t>environmental</a:t>
            </a:r>
            <a:r>
              <a:rPr lang="nl-NL" sz="2800" b="1" dirty="0"/>
              <a:t> </a:t>
            </a:r>
            <a:r>
              <a:rPr lang="nl-NL" sz="2800" b="1" dirty="0" err="1"/>
              <a:t>friendly</a:t>
            </a:r>
            <a:endParaRPr lang="en-GB" sz="2800" b="1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BD36925-A5A3-4D8E-A670-E1CAB8F893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75593"/>
            <a:ext cx="1505454" cy="128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445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D39FB5F-B4E9-421B-8139-20A8368C0B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b="1" dirty="0"/>
              <a:t>Quick </a:t>
            </a:r>
            <a:r>
              <a:rPr lang="nl-NL" b="1" dirty="0" err="1"/>
              <a:t>overview</a:t>
            </a:r>
            <a:r>
              <a:rPr lang="nl-NL" dirty="0"/>
              <a:t>:</a:t>
            </a:r>
          </a:p>
          <a:p>
            <a:endParaRPr lang="nl-NL" dirty="0"/>
          </a:p>
          <a:p>
            <a:r>
              <a:rPr lang="nl-NL" sz="2800" b="1" dirty="0" err="1"/>
              <a:t>Easier</a:t>
            </a:r>
            <a:r>
              <a:rPr lang="nl-NL" sz="2800" b="1" dirty="0"/>
              <a:t> acces to medical </a:t>
            </a:r>
            <a:r>
              <a:rPr lang="nl-NL" sz="2800" b="1" dirty="0" err="1"/>
              <a:t>certificate</a:t>
            </a:r>
            <a:r>
              <a:rPr lang="nl-NL" sz="2800" b="1" dirty="0"/>
              <a:t> is </a:t>
            </a:r>
            <a:r>
              <a:rPr lang="nl-NL" sz="2800" b="1" dirty="0" err="1"/>
              <a:t>being</a:t>
            </a:r>
            <a:r>
              <a:rPr lang="nl-NL" sz="2800" b="1" dirty="0"/>
              <a:t> </a:t>
            </a:r>
            <a:r>
              <a:rPr lang="nl-NL" sz="2800" b="1" dirty="0" err="1"/>
              <a:t>discussed</a:t>
            </a:r>
            <a:r>
              <a:rPr lang="nl-NL" sz="2800" b="1" dirty="0"/>
              <a:t> </a:t>
            </a:r>
            <a:r>
              <a:rPr lang="nl-NL" sz="2800" b="1" dirty="0" err="1"/>
              <a:t>and</a:t>
            </a:r>
            <a:r>
              <a:rPr lang="nl-NL" sz="2800" b="1" dirty="0"/>
              <a:t> </a:t>
            </a:r>
            <a:r>
              <a:rPr lang="nl-NL" sz="2800" b="1" dirty="0" err="1"/>
              <a:t>promoted</a:t>
            </a:r>
            <a:r>
              <a:rPr lang="nl-NL" sz="2800" b="1" dirty="0"/>
              <a:t>. </a:t>
            </a:r>
            <a:r>
              <a:rPr lang="nl-NL" sz="2800" b="1" dirty="0" err="1"/>
              <a:t>Self</a:t>
            </a:r>
            <a:r>
              <a:rPr lang="nl-NL" sz="2800" b="1" dirty="0"/>
              <a:t> </a:t>
            </a:r>
            <a:r>
              <a:rPr lang="nl-NL" sz="2800" b="1" dirty="0" err="1"/>
              <a:t>declaration</a:t>
            </a:r>
            <a:r>
              <a:rPr lang="nl-NL" sz="2800" b="1" dirty="0"/>
              <a:t> </a:t>
            </a:r>
            <a:r>
              <a:rPr lang="nl-NL" sz="2800" b="1" dirty="0" err="1"/>
              <a:t>for</a:t>
            </a:r>
            <a:r>
              <a:rPr lang="nl-NL" sz="2800" b="1" dirty="0"/>
              <a:t> private pilots, </a:t>
            </a:r>
            <a:r>
              <a:rPr lang="nl-NL" sz="2800" b="1" dirty="0" err="1"/>
              <a:t>easier</a:t>
            </a:r>
            <a:r>
              <a:rPr lang="nl-NL" sz="2800" b="1" dirty="0"/>
              <a:t> access tot medical class 2</a:t>
            </a:r>
            <a:endParaRPr lang="en-GB" sz="2800" b="1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472405B-CF88-43E6-B156-C5B4951642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75593"/>
            <a:ext cx="1505454" cy="128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675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B040981-B366-481B-8EB0-4745594DF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0"/>
            <a:ext cx="8534400" cy="5597718"/>
          </a:xfrm>
        </p:spPr>
        <p:txBody>
          <a:bodyPr>
            <a:normAutofit lnSpcReduction="10000"/>
          </a:bodyPr>
          <a:lstStyle/>
          <a:p>
            <a:r>
              <a:rPr lang="nl-NL" b="1" dirty="0">
                <a:solidFill>
                  <a:schemeClr val="accent1">
                    <a:lumMod val="75000"/>
                  </a:schemeClr>
                </a:solidFill>
              </a:rPr>
              <a:t>Quick </a:t>
            </a:r>
            <a:r>
              <a:rPr lang="nl-NL" b="1" dirty="0" err="1">
                <a:solidFill>
                  <a:schemeClr val="accent1">
                    <a:lumMod val="75000"/>
                  </a:schemeClr>
                </a:solidFill>
              </a:rPr>
              <a:t>overview</a:t>
            </a:r>
            <a:r>
              <a:rPr lang="nl-NL" dirty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Return to </a:t>
            </a:r>
            <a:r>
              <a:rPr lang="nl-NL" sz="2400" b="1" dirty="0" err="1">
                <a:solidFill>
                  <a:schemeClr val="accent1">
                    <a:lumMod val="75000"/>
                  </a:schemeClr>
                </a:solidFill>
              </a:rPr>
              <a:t>Normal</a:t>
            </a:r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 Operations</a:t>
            </a:r>
          </a:p>
          <a:p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EASA </a:t>
            </a:r>
            <a:r>
              <a:rPr lang="nl-NL" sz="2400" b="1" dirty="0" err="1">
                <a:solidFill>
                  <a:schemeClr val="accent1">
                    <a:lumMod val="75000"/>
                  </a:schemeClr>
                </a:solidFill>
              </a:rPr>
              <a:t>initiative</a:t>
            </a:r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 to co-</a:t>
            </a:r>
            <a:r>
              <a:rPr lang="nl-NL" sz="2400" b="1" dirty="0" err="1">
                <a:solidFill>
                  <a:schemeClr val="accent1">
                    <a:lumMod val="75000"/>
                  </a:schemeClr>
                </a:solidFill>
              </a:rPr>
              <a:t>ordinate</a:t>
            </a:r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NL" sz="2400" b="1" dirty="0" err="1">
                <a:solidFill>
                  <a:schemeClr val="accent1">
                    <a:lumMod val="75000"/>
                  </a:schemeClr>
                </a:solidFill>
              </a:rPr>
              <a:t>measures</a:t>
            </a:r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 taken </a:t>
            </a:r>
            <a:r>
              <a:rPr lang="nl-NL" sz="2400" b="1" dirty="0" err="1">
                <a:solidFill>
                  <a:schemeClr val="accent1">
                    <a:lumMod val="75000"/>
                  </a:schemeClr>
                </a:solidFill>
              </a:rPr>
              <a:t>by</a:t>
            </a:r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NL" sz="2400" b="1" dirty="0" err="1">
                <a:solidFill>
                  <a:schemeClr val="accent1">
                    <a:lumMod val="75000"/>
                  </a:schemeClr>
                </a:solidFill>
              </a:rPr>
              <a:t>NAA’s</a:t>
            </a:r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 re GA</a:t>
            </a:r>
          </a:p>
          <a:p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Big difference per Country in </a:t>
            </a:r>
            <a:r>
              <a:rPr lang="nl-NL" sz="2400" b="1" dirty="0" err="1">
                <a:solidFill>
                  <a:schemeClr val="accent1">
                    <a:lumMod val="75000"/>
                  </a:schemeClr>
                </a:solidFill>
              </a:rPr>
              <a:t>limiting</a:t>
            </a:r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NL" sz="2400" b="1" dirty="0" err="1">
                <a:solidFill>
                  <a:schemeClr val="accent1">
                    <a:lumMod val="75000"/>
                  </a:schemeClr>
                </a:solidFill>
              </a:rPr>
              <a:t>measures</a:t>
            </a:r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NL" sz="2400" b="1" dirty="0" err="1">
                <a:solidFill>
                  <a:schemeClr val="accent1">
                    <a:lumMod val="75000"/>
                  </a:schemeClr>
                </a:solidFill>
              </a:rPr>
              <a:t>for</a:t>
            </a:r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 GA taken </a:t>
            </a:r>
            <a:r>
              <a:rPr lang="nl-NL" sz="2400" b="1" dirty="0" err="1">
                <a:solidFill>
                  <a:schemeClr val="accent1">
                    <a:lumMod val="75000"/>
                  </a:schemeClr>
                </a:solidFill>
              </a:rPr>
              <a:t>and</a:t>
            </a:r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NL" sz="2400" b="1" dirty="0" err="1">
                <a:solidFill>
                  <a:schemeClr val="accent1">
                    <a:lumMod val="75000"/>
                  </a:schemeClr>
                </a:solidFill>
              </a:rPr>
              <a:t>length</a:t>
            </a:r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 of </a:t>
            </a:r>
            <a:r>
              <a:rPr lang="nl-NL" sz="2400" b="1" dirty="0" err="1">
                <a:solidFill>
                  <a:schemeClr val="accent1">
                    <a:lumMod val="75000"/>
                  </a:schemeClr>
                </a:solidFill>
              </a:rPr>
              <a:t>measures</a:t>
            </a:r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nl-NL" sz="2400" b="1" dirty="0" err="1">
                <a:solidFill>
                  <a:schemeClr val="accent1">
                    <a:lumMod val="75000"/>
                  </a:schemeClr>
                </a:solidFill>
              </a:rPr>
              <a:t>Some</a:t>
            </a:r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NL" sz="2400" b="1" dirty="0" err="1">
                <a:solidFill>
                  <a:schemeClr val="accent1">
                    <a:lumMod val="75000"/>
                  </a:schemeClr>
                </a:solidFill>
              </a:rPr>
              <a:t>countries</a:t>
            </a:r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 no/</a:t>
            </a:r>
            <a:r>
              <a:rPr lang="nl-NL" sz="2400" b="1" dirty="0" err="1">
                <a:solidFill>
                  <a:schemeClr val="accent1">
                    <a:lumMod val="75000"/>
                  </a:schemeClr>
                </a:solidFill>
              </a:rPr>
              <a:t>hardly</a:t>
            </a:r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NL" sz="2400" b="1" dirty="0" err="1">
                <a:solidFill>
                  <a:schemeClr val="accent1">
                    <a:lumMod val="75000"/>
                  </a:schemeClr>
                </a:solidFill>
              </a:rPr>
              <a:t>limitation</a:t>
            </a:r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 on GA </a:t>
            </a:r>
            <a:r>
              <a:rPr lang="nl-NL" sz="2400" b="1" dirty="0" err="1">
                <a:solidFill>
                  <a:schemeClr val="accent1">
                    <a:lumMod val="75000"/>
                  </a:schemeClr>
                </a:solidFill>
              </a:rPr>
              <a:t>some</a:t>
            </a:r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NL" sz="2400" b="1" dirty="0" err="1">
                <a:solidFill>
                  <a:schemeClr val="accent1">
                    <a:lumMod val="75000"/>
                  </a:schemeClr>
                </a:solidFill>
              </a:rPr>
              <a:t>not</a:t>
            </a:r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NL" sz="2400" b="1" dirty="0" err="1">
                <a:solidFill>
                  <a:schemeClr val="accent1">
                    <a:lumMod val="75000"/>
                  </a:schemeClr>
                </a:solidFill>
              </a:rPr>
              <a:t>returned</a:t>
            </a:r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 to </a:t>
            </a:r>
            <a:r>
              <a:rPr lang="nl-NL" sz="2400" b="1" dirty="0" err="1">
                <a:solidFill>
                  <a:schemeClr val="accent1">
                    <a:lumMod val="75000"/>
                  </a:schemeClr>
                </a:solidFill>
              </a:rPr>
              <a:t>normal</a:t>
            </a:r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 as </a:t>
            </a:r>
            <a:r>
              <a:rPr lang="nl-NL" sz="2400" b="1" dirty="0" err="1">
                <a:solidFill>
                  <a:schemeClr val="accent1">
                    <a:lumMod val="75000"/>
                  </a:schemeClr>
                </a:solidFill>
              </a:rPr>
              <a:t>yet</a:t>
            </a:r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Poster </a:t>
            </a:r>
            <a:r>
              <a:rPr lang="nl-NL" sz="2400" b="1" dirty="0" err="1">
                <a:solidFill>
                  <a:schemeClr val="accent1">
                    <a:lumMod val="75000"/>
                  </a:schemeClr>
                </a:solidFill>
              </a:rPr>
              <a:t>Published</a:t>
            </a:r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nl-NL" sz="2400" b="1" dirty="0">
                <a:hlinkClick r:id="rId2"/>
              </a:rPr>
              <a:t>https://www.easa.europa.eu/sites/default/files/dfu/ga_operations_during_covid-19.pdf</a:t>
            </a:r>
            <a:endParaRPr lang="nl-NL" sz="2400" b="1" dirty="0"/>
          </a:p>
          <a:p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Report </a:t>
            </a:r>
            <a:r>
              <a:rPr lang="nl-NL" sz="2400" b="1" dirty="0" err="1">
                <a:solidFill>
                  <a:schemeClr val="accent1">
                    <a:lumMod val="75000"/>
                  </a:schemeClr>
                </a:solidFill>
              </a:rPr>
              <a:t>with</a:t>
            </a:r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NL" sz="2400" b="1" dirty="0" err="1">
                <a:solidFill>
                  <a:schemeClr val="accent1">
                    <a:lumMod val="75000"/>
                  </a:schemeClr>
                </a:solidFill>
              </a:rPr>
              <a:t>measures</a:t>
            </a:r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 to </a:t>
            </a:r>
            <a:r>
              <a:rPr lang="nl-NL" sz="2400" b="1" dirty="0" err="1">
                <a:solidFill>
                  <a:schemeClr val="accent1">
                    <a:lumMod val="75000"/>
                  </a:schemeClr>
                </a:solidFill>
              </a:rPr>
              <a:t>be</a:t>
            </a:r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 taken </a:t>
            </a:r>
            <a:r>
              <a:rPr lang="nl-NL" sz="2400" b="1" dirty="0" err="1">
                <a:solidFill>
                  <a:schemeClr val="accent1">
                    <a:lumMod val="75000"/>
                  </a:schemeClr>
                </a:solidFill>
              </a:rPr>
              <a:t>published</a:t>
            </a:r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nl-NL" sz="2400" b="1" dirty="0" err="1">
                <a:solidFill>
                  <a:schemeClr val="accent1">
                    <a:lumMod val="75000"/>
                  </a:schemeClr>
                </a:solidFill>
              </a:rPr>
              <a:t>Continuing</a:t>
            </a:r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NL" sz="2400" b="1" dirty="0" err="1">
                <a:solidFill>
                  <a:schemeClr val="accent1">
                    <a:lumMod val="75000"/>
                  </a:schemeClr>
                </a:solidFill>
              </a:rPr>
              <a:t>process</a:t>
            </a:r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. Input </a:t>
            </a:r>
            <a:r>
              <a:rPr lang="nl-NL" sz="2400" b="1" dirty="0" err="1">
                <a:solidFill>
                  <a:schemeClr val="accent1">
                    <a:lumMod val="75000"/>
                  </a:schemeClr>
                </a:solidFill>
              </a:rPr>
              <a:t>wanted</a:t>
            </a:r>
            <a:r>
              <a:rPr lang="nl-NL" sz="2400" b="1" dirty="0">
                <a:solidFill>
                  <a:schemeClr val="accent1">
                    <a:lumMod val="75000"/>
                  </a:schemeClr>
                </a:solidFill>
              </a:rPr>
              <a:t>!</a:t>
            </a:r>
          </a:p>
          <a:p>
            <a:endParaRPr lang="en-GB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E2B6891-593A-4B38-86C5-DE90CB2910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75593"/>
            <a:ext cx="1505454" cy="1282407"/>
          </a:xfrm>
          <a:prstGeom prst="rect">
            <a:avLst/>
          </a:prstGeom>
        </p:spPr>
      </p:pic>
      <p:pic>
        <p:nvPicPr>
          <p:cNvPr id="6" name="Afbeelding 5" descr="Afbeelding met tekst&#10;&#10;Automatisch gegenereerde beschrijving">
            <a:extLst>
              <a:ext uri="{FF2B5EF4-FFF2-40B4-BE49-F238E27FC236}">
                <a16:creationId xmlns:a16="http://schemas.microsoft.com/office/drawing/2014/main" id="{6DFB9A19-BC61-4F82-912D-F0497A62A3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97182" y="2081711"/>
            <a:ext cx="4616245" cy="297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548352"/>
      </p:ext>
    </p:extLst>
  </p:cSld>
  <p:clrMapOvr>
    <a:masterClrMapping/>
  </p:clrMapOvr>
</p:sld>
</file>

<file path=ppt/theme/theme1.xml><?xml version="1.0" encoding="utf-8"?>
<a:theme xmlns:a="http://schemas.openxmlformats.org/drawingml/2006/main" name="Segment">
  <a:themeElements>
    <a:clrScheme name="Segment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gment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gment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375</Words>
  <Application>Microsoft Office PowerPoint</Application>
  <PresentationFormat>Grand écran</PresentationFormat>
  <Paragraphs>45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3" baseType="lpstr">
      <vt:lpstr>Century Gothic</vt:lpstr>
      <vt:lpstr>Wingdings 3</vt:lpstr>
      <vt:lpstr>Segment</vt:lpstr>
      <vt:lpstr>Hot issues october 2020  Karel Abbenes :   kaa@ballooning-federation.eu</vt:lpstr>
      <vt:lpstr>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Hot issues october 2020</dc:title>
  <dc:creator>Karel Abbenes</dc:creator>
  <cp:lastModifiedBy>Patricia Lamy</cp:lastModifiedBy>
  <cp:revision>14</cp:revision>
  <dcterms:created xsi:type="dcterms:W3CDTF">2020-10-11T11:02:59Z</dcterms:created>
  <dcterms:modified xsi:type="dcterms:W3CDTF">2020-10-11T14:00:31Z</dcterms:modified>
</cp:coreProperties>
</file>